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8" r:id="rId2"/>
    <p:sldId id="273" r:id="rId3"/>
    <p:sldId id="272" r:id="rId4"/>
    <p:sldId id="259" r:id="rId5"/>
    <p:sldId id="260" r:id="rId6"/>
    <p:sldId id="274" r:id="rId7"/>
    <p:sldId id="261" r:id="rId8"/>
    <p:sldId id="278" r:id="rId9"/>
    <p:sldId id="262" r:id="rId10"/>
    <p:sldId id="276" r:id="rId11"/>
    <p:sldId id="277" r:id="rId12"/>
    <p:sldId id="279" r:id="rId13"/>
    <p:sldId id="275" r:id="rId14"/>
    <p:sldId id="263" r:id="rId15"/>
    <p:sldId id="280" r:id="rId16"/>
    <p:sldId id="281" r:id="rId17"/>
    <p:sldId id="282" r:id="rId18"/>
    <p:sldId id="269" r:id="rId19"/>
    <p:sldId id="270" r:id="rId20"/>
    <p:sldId id="27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69" autoAdjust="0"/>
    <p:restoredTop sz="81157" autoAdjust="0"/>
  </p:normalViewPr>
  <p:slideViewPr>
    <p:cSldViewPr snapToGrid="0" snapToObjects="1">
      <p:cViewPr>
        <p:scale>
          <a:sx n="93" d="100"/>
          <a:sy n="93" d="100"/>
        </p:scale>
        <p:origin x="832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240B8-A508-EE4D-8D7E-A8C1BAE5D6AD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73A42-33F2-3D43-8D61-469A3962A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4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73A42-33F2-3D43-8D61-469A3962AE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8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73A42-33F2-3D43-8D61-469A3962AE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53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73A42-33F2-3D43-8D61-469A3962AE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61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Principal component analysis and analysis using a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(t-SNE) dimensionality reduction algorithm </a:t>
            </a:r>
            <a:r>
              <a:rPr lang="en-US" dirty="0"/>
              <a:t>showed that our two readmission classes are not well separated.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73A42-33F2-3D43-8D61-469A3962AE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15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see here, the first few principle components did NOT explain a large percentage of the variance.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73A42-33F2-3D43-8D61-469A3962AE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89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 variables we expected to be significantly different between our two readmission classes were surprisingly NOT.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73A42-33F2-3D43-8D61-469A3962AE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69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the SMOTE oversampling method to balance our data-set without as much overfitting. This does not prevent all overfitting, however, as the new instances are still created from existing data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73A42-33F2-3D43-8D61-469A3962AE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63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73A42-33F2-3D43-8D61-469A3962AE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96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first implemented </a:t>
            </a:r>
            <a:r>
              <a:rPr lang="en-US" dirty="0" err="1"/>
              <a:t>XGBoost</a:t>
            </a:r>
            <a:r>
              <a:rPr lang="en-US" dirty="0"/>
              <a:t> with hyperparameter optimization, which resulted in an AUC of 0.59.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73A42-33F2-3D43-8D61-469A3962AE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30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we implemented the k-nearest neighbors non-parametric, lazy learning algorithm, resulting in an AUC of 0.554.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73A42-33F2-3D43-8D61-469A3962AE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93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implemented </a:t>
            </a:r>
            <a:r>
              <a:rPr lang="en-US" dirty="0" err="1"/>
              <a:t>GLMnet</a:t>
            </a:r>
            <a:r>
              <a:rPr lang="en-US" dirty="0"/>
              <a:t> which fits a generalized linear model via penalized maximum likelihood. To reduce noise caused by data-splitting, we used 10-fold cross-validation for tuning parameter values using the caret package. This resulted in an AUC of 0.581.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73A42-33F2-3D43-8D61-469A3962AE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4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1515" y="178594"/>
            <a:ext cx="1839516" cy="5786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2969" y="178594"/>
            <a:ext cx="5411391" cy="57864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1928813"/>
            <a:ext cx="8228707" cy="1143000"/>
          </a:xfrm>
          <a:prstGeom prst="rect">
            <a:avLst/>
          </a:prstGeom>
        </p:spPr>
        <p:txBody>
          <a:bodyPr vert="horz" lIns="64284" tIns="32142" rIns="64284" bIns="32142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1928813"/>
            <a:ext cx="8228707" cy="1143000"/>
          </a:xfrm>
          <a:prstGeom prst="rect">
            <a:avLst/>
          </a:prstGeom>
        </p:spPr>
        <p:txBody>
          <a:bodyPr vert="horz" lIns="64284" tIns="32142" rIns="64284" bIns="32142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1928813"/>
            <a:ext cx="8228707" cy="1143000"/>
          </a:xfrm>
          <a:prstGeom prst="rect">
            <a:avLst/>
          </a:prstGeom>
        </p:spPr>
        <p:txBody>
          <a:bodyPr vert="horz" lIns="64284" tIns="32142" rIns="64284" bIns="32142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2969" y="1946672"/>
            <a:ext cx="1718965" cy="401835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19090" y="1946672"/>
            <a:ext cx="1718965" cy="401835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6485" y="321469"/>
            <a:ext cx="8304609" cy="1553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pitchFamily="-1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0063" y="2089547"/>
            <a:ext cx="8251031" cy="40183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pitchFamily="-1" charset="0"/>
              </a:rPr>
              <a:t>Click to edit Master text styles</a:t>
            </a:r>
          </a:p>
          <a:p>
            <a:pPr lvl="1"/>
            <a:r>
              <a:rPr lang="en-US" dirty="0">
                <a:sym typeface="Gill Sans" pitchFamily="-1" charset="0"/>
              </a:rPr>
              <a:t>Second level</a:t>
            </a:r>
          </a:p>
          <a:p>
            <a:pPr lvl="2"/>
            <a:r>
              <a:rPr lang="en-US" dirty="0">
                <a:sym typeface="Gill Sans" pitchFamily="-1" charset="0"/>
              </a:rPr>
              <a:t>Third level</a:t>
            </a:r>
          </a:p>
          <a:p>
            <a:pPr lvl="3"/>
            <a:r>
              <a:rPr lang="en-US" dirty="0">
                <a:sym typeface="Gill Sans" pitchFamily="-1" charset="0"/>
              </a:rPr>
              <a:t>Fourth level</a:t>
            </a:r>
          </a:p>
          <a:p>
            <a:pPr lvl="4"/>
            <a:r>
              <a:rPr lang="en-US" dirty="0">
                <a:sym typeface="Gill Sans" pitchFamily="-1" charset="0"/>
              </a:rPr>
              <a:t>Fifth level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0"/>
            <a:ext cx="9144000" cy="160734"/>
          </a:xfrm>
          <a:prstGeom prst="rect">
            <a:avLst/>
          </a:prstGeom>
          <a:solidFill>
            <a:srgbClr val="343434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4291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1" charset="0"/>
              <a:ea typeface="ヒラギノ角ゴ ProN W3" pitchFamily="-1" charset="-128"/>
              <a:cs typeface="ヒラギノ角ゴ ProN W3" pitchFamily="-1" charset="-128"/>
              <a:sym typeface="Gill Sans" pitchFamily="-1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5345696" y="6197600"/>
            <a:ext cx="3405398" cy="5636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5" r:id="rId12"/>
    <p:sldLayoutId id="2147483676" r:id="rId13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500">
          <a:solidFill>
            <a:srgbClr val="343434"/>
          </a:solidFill>
          <a:latin typeface="+mj-lt"/>
          <a:ea typeface="+mj-ea"/>
          <a:cs typeface="+mj-cs"/>
          <a:sym typeface="Gill Sans" pitchFamily="-1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pitchFamily="-1" charset="0"/>
          <a:ea typeface="ヒラギノ角ゴ ProN W3" pitchFamily="-1" charset="-128"/>
          <a:cs typeface="ヒラギノ角ゴ ProN W3" pitchFamily="-1" charset="-128"/>
          <a:sym typeface="Gill Sans" pitchFamily="-1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pitchFamily="-1" charset="0"/>
          <a:ea typeface="ヒラギノ角ゴ ProN W3" pitchFamily="-1" charset="-128"/>
          <a:cs typeface="ヒラギノ角ゴ ProN W3" pitchFamily="-1" charset="-128"/>
          <a:sym typeface="Gill Sans" pitchFamily="-1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pitchFamily="-1" charset="0"/>
          <a:ea typeface="ヒラギノ角ゴ ProN W3" pitchFamily="-1" charset="-128"/>
          <a:cs typeface="ヒラギノ角ゴ ProN W3" pitchFamily="-1" charset="-128"/>
          <a:sym typeface="Gill Sans" pitchFamily="-1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pitchFamily="-1" charset="0"/>
          <a:ea typeface="ヒラギノ角ゴ ProN W3" pitchFamily="-1" charset="-128"/>
          <a:cs typeface="ヒラギノ角ゴ ProN W3" pitchFamily="-1" charset="-128"/>
          <a:sym typeface="Gill Sans" pitchFamily="-1" charset="0"/>
        </a:defRPr>
      </a:lvl5pPr>
      <a:lvl6pPr marL="321457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pitchFamily="-1" charset="0"/>
          <a:ea typeface="ヒラギノ角ゴ ProN W3" pitchFamily="-1" charset="-128"/>
          <a:cs typeface="ヒラギノ角ゴ ProN W3" pitchFamily="-1" charset="-128"/>
          <a:sym typeface="Gill Sans" pitchFamily="-1" charset="0"/>
        </a:defRPr>
      </a:lvl6pPr>
      <a:lvl7pPr marL="642915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pitchFamily="-1" charset="0"/>
          <a:ea typeface="ヒラギノ角ゴ ProN W3" pitchFamily="-1" charset="-128"/>
          <a:cs typeface="ヒラギノ角ゴ ProN W3" pitchFamily="-1" charset="-128"/>
          <a:sym typeface="Gill Sans" pitchFamily="-1" charset="0"/>
        </a:defRPr>
      </a:lvl7pPr>
      <a:lvl8pPr marL="964372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pitchFamily="-1" charset="0"/>
          <a:ea typeface="ヒラギノ角ゴ ProN W3" pitchFamily="-1" charset="-128"/>
          <a:cs typeface="ヒラギノ角ゴ ProN W3" pitchFamily="-1" charset="-128"/>
          <a:sym typeface="Gill Sans" pitchFamily="-1" charset="0"/>
        </a:defRPr>
      </a:lvl8pPr>
      <a:lvl9pPr marL="1285829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pitchFamily="-1" charset="0"/>
          <a:ea typeface="ヒラギノ角ゴ ProN W3" pitchFamily="-1" charset="-128"/>
          <a:cs typeface="ヒラギノ角ゴ ProN W3" pitchFamily="-1" charset="-128"/>
          <a:sym typeface="Gill Sans" pitchFamily="-1" charset="0"/>
        </a:defRPr>
      </a:lvl9pPr>
    </p:titleStyle>
    <p:bodyStyle>
      <a:lvl1pPr marL="534646" indent="-347130" algn="l" rtl="0" eaLnBrk="1" fontAlgn="base" hangingPunct="1">
        <a:spcBef>
          <a:spcPts val="2672"/>
        </a:spcBef>
        <a:spcAft>
          <a:spcPct val="0"/>
        </a:spcAft>
        <a:buClr>
          <a:schemeClr val="accent5"/>
        </a:buClr>
        <a:buSzPct val="100000"/>
        <a:buFont typeface="Gill Sans" pitchFamily="-1" charset="0"/>
        <a:buChar char="•"/>
        <a:defRPr sz="2200">
          <a:solidFill>
            <a:srgbClr val="000000"/>
          </a:solidFill>
          <a:latin typeface="+mn-lt"/>
          <a:ea typeface="+mn-ea"/>
          <a:cs typeface="+mn-cs"/>
          <a:sym typeface="Gill Sans" pitchFamily="-1" charset="0"/>
        </a:defRPr>
      </a:lvl1pPr>
      <a:lvl2pPr marL="847174" indent="-347130" algn="l" rtl="0" eaLnBrk="1" fontAlgn="base" hangingPunct="1">
        <a:spcBef>
          <a:spcPts val="2672"/>
        </a:spcBef>
        <a:spcAft>
          <a:spcPct val="0"/>
        </a:spcAft>
        <a:buClr>
          <a:schemeClr val="accent5"/>
        </a:buClr>
        <a:buSzPct val="100000"/>
        <a:buFont typeface="Gill Sans" pitchFamily="-1" charset="0"/>
        <a:buChar char="•"/>
        <a:defRPr sz="2200">
          <a:solidFill>
            <a:srgbClr val="000000"/>
          </a:solidFill>
          <a:latin typeface="+mn-lt"/>
          <a:ea typeface="+mn-ea"/>
          <a:cs typeface="+mn-cs"/>
          <a:sym typeface="Gill Sans" pitchFamily="-1" charset="0"/>
        </a:defRPr>
      </a:lvl2pPr>
      <a:lvl3pPr marL="1159702" indent="-347130" algn="l" rtl="0" eaLnBrk="1" fontAlgn="base" hangingPunct="1">
        <a:spcBef>
          <a:spcPts val="2672"/>
        </a:spcBef>
        <a:spcAft>
          <a:spcPct val="0"/>
        </a:spcAft>
        <a:buClr>
          <a:schemeClr val="accent5"/>
        </a:buClr>
        <a:buSzPct val="100000"/>
        <a:buFont typeface="Gill Sans" pitchFamily="-1" charset="0"/>
        <a:buChar char="•"/>
        <a:defRPr sz="2200">
          <a:solidFill>
            <a:srgbClr val="000000"/>
          </a:solidFill>
          <a:latin typeface="+mn-lt"/>
          <a:ea typeface="+mn-ea"/>
          <a:cs typeface="+mn-cs"/>
          <a:sym typeface="Gill Sans" pitchFamily="-1" charset="0"/>
        </a:defRPr>
      </a:lvl3pPr>
      <a:lvl4pPr marL="1472230" indent="-347130" algn="l" rtl="0" eaLnBrk="1" fontAlgn="base" hangingPunct="1">
        <a:spcBef>
          <a:spcPts val="2672"/>
        </a:spcBef>
        <a:spcAft>
          <a:spcPct val="0"/>
        </a:spcAft>
        <a:buClr>
          <a:schemeClr val="accent5"/>
        </a:buClr>
        <a:buSzPct val="100000"/>
        <a:buFont typeface="Gill Sans" pitchFamily="-1" charset="0"/>
        <a:buChar char="•"/>
        <a:defRPr sz="2200">
          <a:solidFill>
            <a:srgbClr val="000000"/>
          </a:solidFill>
          <a:latin typeface="+mn-lt"/>
          <a:ea typeface="+mn-ea"/>
          <a:cs typeface="+mn-cs"/>
          <a:sym typeface="Gill Sans" pitchFamily="-1" charset="0"/>
        </a:defRPr>
      </a:lvl4pPr>
      <a:lvl5pPr marL="1784758" indent="-347130" algn="l" rtl="0" eaLnBrk="1" fontAlgn="base" hangingPunct="1">
        <a:spcBef>
          <a:spcPts val="2672"/>
        </a:spcBef>
        <a:spcAft>
          <a:spcPct val="0"/>
        </a:spcAft>
        <a:buClr>
          <a:schemeClr val="accent5"/>
        </a:buClr>
        <a:buSzPct val="100000"/>
        <a:buFont typeface="Gill Sans" pitchFamily="-1" charset="0"/>
        <a:buChar char="•"/>
        <a:defRPr sz="2200">
          <a:solidFill>
            <a:srgbClr val="000000"/>
          </a:solidFill>
          <a:latin typeface="+mn-lt"/>
          <a:ea typeface="+mn-ea"/>
          <a:cs typeface="+mn-cs"/>
          <a:sym typeface="Gill Sans" pitchFamily="-1" charset="0"/>
        </a:defRPr>
      </a:lvl5pPr>
      <a:lvl6pPr marL="2106216" indent="-347130" algn="l" rtl="0" eaLnBrk="1" fontAlgn="base" hangingPunct="1">
        <a:spcBef>
          <a:spcPts val="2672"/>
        </a:spcBef>
        <a:spcAft>
          <a:spcPct val="0"/>
        </a:spcAft>
        <a:buSzPct val="171000"/>
        <a:buFont typeface="Gill Sans" pitchFamily="-1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pitchFamily="-1" charset="0"/>
        </a:defRPr>
      </a:lvl6pPr>
      <a:lvl7pPr marL="2427673" indent="-347130" algn="l" rtl="0" eaLnBrk="1" fontAlgn="base" hangingPunct="1">
        <a:spcBef>
          <a:spcPts val="2672"/>
        </a:spcBef>
        <a:spcAft>
          <a:spcPct val="0"/>
        </a:spcAft>
        <a:buSzPct val="171000"/>
        <a:buFont typeface="Gill Sans" pitchFamily="-1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pitchFamily="-1" charset="0"/>
        </a:defRPr>
      </a:lvl7pPr>
      <a:lvl8pPr marL="2749130" indent="-347130" algn="l" rtl="0" eaLnBrk="1" fontAlgn="base" hangingPunct="1">
        <a:spcBef>
          <a:spcPts val="2672"/>
        </a:spcBef>
        <a:spcAft>
          <a:spcPct val="0"/>
        </a:spcAft>
        <a:buSzPct val="171000"/>
        <a:buFont typeface="Gill Sans" pitchFamily="-1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pitchFamily="-1" charset="0"/>
        </a:defRPr>
      </a:lvl8pPr>
      <a:lvl9pPr marL="3070587" indent="-347130" algn="l" rtl="0" eaLnBrk="1" fontAlgn="base" hangingPunct="1">
        <a:spcBef>
          <a:spcPts val="2672"/>
        </a:spcBef>
        <a:spcAft>
          <a:spcPct val="0"/>
        </a:spcAft>
        <a:buSzPct val="171000"/>
        <a:buFont typeface="Gill Sans" pitchFamily="-1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pitchFamily="-1" charset="0"/>
        </a:defRPr>
      </a:lvl9pPr>
    </p:bodyStyle>
    <p:otherStyle>
      <a:defPPr>
        <a:defRPr lang="en-US"/>
      </a:defPPr>
      <a:lvl1pPr marL="0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ms.gov/Medicare/Quality-Initiatives-Patient-Assessment-Instruments/Value-Based-Programs/HRRP/Hospital-Readmission-Reduction-Program.html" TargetMode="External"/><Relationship Id="rId2" Type="http://schemas.openxmlformats.org/officeDocument/2006/relationships/hyperlink" Target="http://www.diabetes.org/assets/pdfs/basics/cdc-statistics-report-2017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/>
          </p:cNvSpPr>
          <p:nvPr/>
        </p:nvSpPr>
        <p:spPr bwMode="auto">
          <a:xfrm>
            <a:off x="-1" y="1822677"/>
            <a:ext cx="9144000" cy="2089547"/>
          </a:xfrm>
          <a:prstGeom prst="rect">
            <a:avLst/>
          </a:prstGeom>
          <a:solidFill>
            <a:srgbClr val="000000">
              <a:alpha val="59999"/>
            </a:srgbClr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8" name="Rectangle 4"/>
          <p:cNvSpPr>
            <a:spLocks/>
          </p:cNvSpPr>
          <p:nvPr/>
        </p:nvSpPr>
        <p:spPr bwMode="auto">
          <a:xfrm>
            <a:off x="236635" y="2036989"/>
            <a:ext cx="8670727" cy="166092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t">
            <a:prstTxWarp prst="textNoShape">
              <a:avLst/>
            </a:prstTxWarp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  <a:latin typeface="+mj-lt"/>
                <a:ea typeface="Helvetica" pitchFamily="-1" charset="0"/>
                <a:cs typeface="Arial" pitchFamily="34" charset="0"/>
                <a:sym typeface="Helvetica" pitchFamily="-1" charset="0"/>
              </a:rPr>
              <a:t>Predicting Hospital Readmission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+mj-lt"/>
                <a:ea typeface="Helvetica" pitchFamily="-1" charset="0"/>
                <a:cs typeface="Arial" pitchFamily="34" charset="0"/>
                <a:sym typeface="Helvetica" pitchFamily="-1" charset="0"/>
              </a:rPr>
              <a:t>BST260 Final Project</a:t>
            </a:r>
          </a:p>
          <a:p>
            <a:pPr algn="ctr"/>
            <a:endParaRPr lang="en-US" sz="2400" dirty="0">
              <a:solidFill>
                <a:srgbClr val="FFFFFF"/>
              </a:solidFill>
              <a:latin typeface="+mj-lt"/>
              <a:ea typeface="Helvetica" pitchFamily="-1" charset="0"/>
              <a:cs typeface="Arial" pitchFamily="34" charset="0"/>
              <a:sym typeface="Helvetica" pitchFamily="-1" charset="0"/>
            </a:endParaRPr>
          </a:p>
          <a:p>
            <a:pPr algn="ctr"/>
            <a:r>
              <a:rPr lang="en-US" sz="2000" dirty="0">
                <a:solidFill>
                  <a:srgbClr val="FFFFFF"/>
                </a:solidFill>
                <a:latin typeface="+mj-lt"/>
                <a:ea typeface="Helvetica" pitchFamily="-1" charset="0"/>
                <a:cs typeface="Arial" pitchFamily="34" charset="0"/>
                <a:sym typeface="Helvetica" pitchFamily="-1" charset="0"/>
              </a:rPr>
              <a:t>Jacob Rosenthal, Selena Huang, Jonathan Waring, Erica Moreira</a:t>
            </a: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67891"/>
            <a:ext cx="9144000" cy="84832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250033" y="360037"/>
            <a:ext cx="4353717" cy="573253"/>
            <a:chOff x="250033" y="360037"/>
            <a:chExt cx="4353717" cy="573253"/>
          </a:xfrm>
        </p:grpSpPr>
        <p:sp>
          <p:nvSpPr>
            <p:cNvPr id="17" name="Rectangle 16"/>
            <p:cNvSpPr/>
            <p:nvPr/>
          </p:nvSpPr>
          <p:spPr bwMode="auto">
            <a:xfrm>
              <a:off x="250033" y="438150"/>
              <a:ext cx="4353717" cy="4572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1" charset="0"/>
                <a:ea typeface="ヒラギノ角ゴ ProN W3" pitchFamily="-1" charset="-128"/>
                <a:cs typeface="ヒラギノ角ゴ ProN W3" pitchFamily="-1" charset="-128"/>
                <a:sym typeface="Gill Sans" pitchFamily="-1" charset="0"/>
              </a:endParaRPr>
            </a:p>
          </p:txBody>
        </p:sp>
        <p:pic>
          <p:nvPicPr>
            <p:cNvPr id="18" name="Picture 17" descr="HarvardChan_logo_hrz_RGB_Lar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516" y="360037"/>
              <a:ext cx="3463133" cy="573253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868CDC7-517D-7D42-95E2-6ABAAE1BFC4B}"/>
              </a:ext>
            </a:extLst>
          </p:cNvPr>
          <p:cNvSpPr>
            <a:spLocks/>
          </p:cNvSpPr>
          <p:nvPr/>
        </p:nvSpPr>
        <p:spPr bwMode="auto">
          <a:xfrm>
            <a:off x="0" y="222478"/>
            <a:ext cx="9144000" cy="632678"/>
          </a:xfrm>
          <a:prstGeom prst="rect">
            <a:avLst/>
          </a:prstGeom>
          <a:solidFill>
            <a:srgbClr val="000000">
              <a:alpha val="59999"/>
            </a:srgbClr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371B5A-4D4D-9549-A61C-049C569F9A3F}"/>
              </a:ext>
            </a:extLst>
          </p:cNvPr>
          <p:cNvSpPr>
            <a:spLocks/>
          </p:cNvSpPr>
          <p:nvPr/>
        </p:nvSpPr>
        <p:spPr bwMode="auto">
          <a:xfrm>
            <a:off x="236636" y="301085"/>
            <a:ext cx="8670727" cy="47546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t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  <a:ea typeface="Helvetica" pitchFamily="-1" charset="0"/>
                <a:cs typeface="Arial" pitchFamily="34" charset="0"/>
                <a:sym typeface="Helvetica" pitchFamily="-1" charset="0"/>
              </a:rPr>
              <a:t>Exploratory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7C5E6-7A30-DE49-92F4-6367F5F2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05684"/>
            <a:ext cx="9144000" cy="563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8027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868CDC7-517D-7D42-95E2-6ABAAE1BFC4B}"/>
              </a:ext>
            </a:extLst>
          </p:cNvPr>
          <p:cNvSpPr>
            <a:spLocks/>
          </p:cNvSpPr>
          <p:nvPr/>
        </p:nvSpPr>
        <p:spPr bwMode="auto">
          <a:xfrm>
            <a:off x="0" y="222478"/>
            <a:ext cx="9144000" cy="632678"/>
          </a:xfrm>
          <a:prstGeom prst="rect">
            <a:avLst/>
          </a:prstGeom>
          <a:solidFill>
            <a:srgbClr val="000000">
              <a:alpha val="59999"/>
            </a:srgbClr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371B5A-4D4D-9549-A61C-049C569F9A3F}"/>
              </a:ext>
            </a:extLst>
          </p:cNvPr>
          <p:cNvSpPr>
            <a:spLocks/>
          </p:cNvSpPr>
          <p:nvPr/>
        </p:nvSpPr>
        <p:spPr bwMode="auto">
          <a:xfrm>
            <a:off x="236636" y="301085"/>
            <a:ext cx="8670727" cy="47546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t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  <a:ea typeface="Helvetica" pitchFamily="-1" charset="0"/>
                <a:cs typeface="Arial" pitchFamily="34" charset="0"/>
                <a:sym typeface="Helvetica" pitchFamily="-1" charset="0"/>
              </a:rPr>
              <a:t>Exploratory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2B047-AA2B-9348-84FE-D2A3D3E538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" t="1361"/>
          <a:stretch/>
        </p:blipFill>
        <p:spPr>
          <a:xfrm>
            <a:off x="1628077" y="972207"/>
            <a:ext cx="5088727" cy="2784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6808E-CC1E-5340-9678-E3BF86F37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236" y="3892568"/>
            <a:ext cx="4639234" cy="287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6349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892" y="1327547"/>
            <a:ext cx="8251031" cy="5229368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400" b="1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Input variables: </a:t>
            </a:r>
            <a:r>
              <a:rPr lang="en-US" sz="24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41</a:t>
            </a:r>
          </a:p>
          <a:p>
            <a:pPr>
              <a:buClr>
                <a:srgbClr val="C00000"/>
              </a:buClr>
            </a:pPr>
            <a:r>
              <a:rPr lang="en-US" sz="2400" b="1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Output variable: </a:t>
            </a:r>
            <a:r>
              <a:rPr lang="en-US" sz="24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readmission class</a:t>
            </a:r>
            <a:endParaRPr lang="en-US" sz="2400" b="1" dirty="0">
              <a:solidFill>
                <a:srgbClr val="343434"/>
              </a:solidFill>
              <a:ea typeface="Helvetica" pitchFamily="-1" charset="0"/>
              <a:cs typeface="Arial" pitchFamily="34" charset="0"/>
              <a:sym typeface="Helvetica" pitchFamily="-1" charset="0"/>
            </a:endParaRPr>
          </a:p>
          <a:p>
            <a:pPr>
              <a:buClr>
                <a:srgbClr val="C00000"/>
              </a:buClr>
            </a:pPr>
            <a:r>
              <a:rPr lang="en-US" sz="2400" b="1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Total sample size: </a:t>
            </a:r>
            <a:r>
              <a:rPr lang="en-US" sz="24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70,420</a:t>
            </a:r>
          </a:p>
          <a:p>
            <a:pPr>
              <a:buClr>
                <a:srgbClr val="C00000"/>
              </a:buClr>
            </a:pPr>
            <a:r>
              <a:rPr lang="en-US" sz="2400" b="1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Partition: </a:t>
            </a:r>
            <a:r>
              <a:rPr lang="en-US" sz="24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80% on training, 20% on testing</a:t>
            </a:r>
            <a:endParaRPr lang="en-US" sz="2400" b="1" dirty="0">
              <a:solidFill>
                <a:srgbClr val="343434"/>
              </a:solidFill>
              <a:ea typeface="Helvetica" pitchFamily="-1" charset="0"/>
              <a:cs typeface="Arial" pitchFamily="34" charset="0"/>
              <a:sym typeface="Helvetica" pitchFamily="-1" charset="0"/>
            </a:endParaRPr>
          </a:p>
          <a:p>
            <a:pPr>
              <a:buClr>
                <a:srgbClr val="C00000"/>
              </a:buClr>
            </a:pPr>
            <a:r>
              <a:rPr lang="en-US" sz="2400" b="1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Build Models From:</a:t>
            </a:r>
          </a:p>
          <a:p>
            <a:pPr lvl="2">
              <a:spcBef>
                <a:spcPts val="1472"/>
              </a:spcBef>
              <a:buClr>
                <a:srgbClr val="C00000"/>
              </a:buClr>
            </a:pPr>
            <a:r>
              <a:rPr lang="en-US" sz="2400" dirty="0" err="1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XGBoost</a:t>
            </a:r>
            <a:r>
              <a:rPr lang="en-US" sz="24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 (with hyperparameter optimization)</a:t>
            </a:r>
          </a:p>
          <a:p>
            <a:pPr lvl="2">
              <a:spcBef>
                <a:spcPts val="1472"/>
              </a:spcBef>
              <a:buClr>
                <a:srgbClr val="C00000"/>
              </a:buClr>
            </a:pPr>
            <a:r>
              <a:rPr lang="en-US" sz="2400" dirty="0" err="1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kNN</a:t>
            </a:r>
            <a:endParaRPr lang="en-US" sz="2400" dirty="0">
              <a:solidFill>
                <a:srgbClr val="343434"/>
              </a:solidFill>
              <a:ea typeface="Helvetica" pitchFamily="-1" charset="0"/>
              <a:cs typeface="Arial" pitchFamily="34" charset="0"/>
              <a:sym typeface="Helvetica" pitchFamily="-1" charset="0"/>
            </a:endParaRPr>
          </a:p>
          <a:p>
            <a:pPr lvl="2">
              <a:spcBef>
                <a:spcPts val="1472"/>
              </a:spcBef>
              <a:buClr>
                <a:srgbClr val="C00000"/>
              </a:buClr>
            </a:pPr>
            <a:r>
              <a:rPr lang="en-US" sz="2400" dirty="0" err="1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GLMnet</a:t>
            </a:r>
            <a:endParaRPr lang="en-US" sz="2400" dirty="0">
              <a:solidFill>
                <a:srgbClr val="343434"/>
              </a:solidFill>
              <a:ea typeface="Helvetica" pitchFamily="-1" charset="0"/>
              <a:cs typeface="Arial" pitchFamily="34" charset="0"/>
              <a:sym typeface="Helvetica" pitchFamily="-1" charset="0"/>
            </a:endParaRPr>
          </a:p>
          <a:p>
            <a:pPr marL="812572" lvl="2" indent="0">
              <a:spcBef>
                <a:spcPts val="1472"/>
              </a:spcBef>
              <a:buClr>
                <a:srgbClr val="C00000"/>
              </a:buClr>
              <a:buNone/>
            </a:pPr>
            <a:endParaRPr lang="en-US" sz="2400" dirty="0">
              <a:solidFill>
                <a:srgbClr val="343434"/>
              </a:solidFill>
              <a:ea typeface="Helvetica" pitchFamily="-1" charset="0"/>
              <a:cs typeface="Arial" pitchFamily="34" charset="0"/>
              <a:sym typeface="Helvetica" pitchFamily="-1" charset="0"/>
            </a:endParaRPr>
          </a:p>
          <a:p>
            <a:pPr marL="187516" indent="0">
              <a:spcBef>
                <a:spcPts val="1472"/>
              </a:spcBef>
              <a:buClr>
                <a:srgbClr val="C00000"/>
              </a:buClr>
              <a:buNone/>
            </a:pPr>
            <a:endParaRPr lang="en-US" sz="2400" dirty="0">
              <a:solidFill>
                <a:srgbClr val="343434"/>
              </a:solidFill>
              <a:ea typeface="Helvetica" pitchFamily="-1" charset="0"/>
              <a:cs typeface="Arial" pitchFamily="34" charset="0"/>
              <a:sym typeface="Helvetica" pitchFamily="-1" charset="0"/>
            </a:endParaRPr>
          </a:p>
          <a:p>
            <a:pPr>
              <a:buClr>
                <a:srgbClr val="C00000"/>
              </a:buClr>
            </a:pPr>
            <a:endParaRPr lang="en-US" sz="2400" dirty="0">
              <a:solidFill>
                <a:srgbClr val="343434"/>
              </a:solidFill>
              <a:ea typeface="Helvetica" pitchFamily="-1" charset="0"/>
              <a:cs typeface="Arial" pitchFamily="34" charset="0"/>
              <a:sym typeface="Helvetica" pitchFamily="-1" charset="0"/>
            </a:endParaRPr>
          </a:p>
          <a:p>
            <a:pPr>
              <a:buClr>
                <a:srgbClr val="C00000"/>
              </a:buClr>
            </a:pPr>
            <a:endParaRPr lang="en-US" sz="2400" dirty="0">
              <a:solidFill>
                <a:srgbClr val="343434"/>
              </a:solidFill>
              <a:ea typeface="Helvetica" pitchFamily="-1" charset="0"/>
              <a:cs typeface="Arial" pitchFamily="34" charset="0"/>
              <a:sym typeface="Helvetica" pitchFamily="-1" charset="0"/>
            </a:endParaRPr>
          </a:p>
          <a:p>
            <a:pPr>
              <a:buClr>
                <a:srgbClr val="C00000"/>
              </a:buClr>
            </a:pPr>
            <a:r>
              <a:rPr lang="en-US" sz="2400" b="1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Solution: </a:t>
            </a:r>
            <a:r>
              <a:rPr lang="en-US" sz="24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SMOTE Algorithm For Unbalanced Classification Problems</a:t>
            </a:r>
          </a:p>
          <a:p>
            <a:pPr marL="187516" indent="0">
              <a:buClr>
                <a:srgbClr val="C00000"/>
              </a:buClr>
              <a:buNone/>
            </a:pPr>
            <a:r>
              <a:rPr lang="en-US" dirty="0">
                <a:solidFill>
                  <a:srgbClr val="343434"/>
                </a:solidFill>
              </a:rPr>
              <a:t> </a:t>
            </a:r>
          </a:p>
          <a:p>
            <a:pPr lvl="2">
              <a:buClr>
                <a:srgbClr val="C00000"/>
              </a:buClr>
            </a:pPr>
            <a:endParaRPr lang="en-US" dirty="0">
              <a:solidFill>
                <a:srgbClr val="343434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868CDC7-517D-7D42-95E2-6ABAAE1BFC4B}"/>
              </a:ext>
            </a:extLst>
          </p:cNvPr>
          <p:cNvSpPr>
            <a:spLocks/>
          </p:cNvSpPr>
          <p:nvPr/>
        </p:nvSpPr>
        <p:spPr bwMode="auto">
          <a:xfrm>
            <a:off x="0" y="301085"/>
            <a:ext cx="9144000" cy="632678"/>
          </a:xfrm>
          <a:prstGeom prst="rect">
            <a:avLst/>
          </a:prstGeom>
          <a:solidFill>
            <a:srgbClr val="000000">
              <a:alpha val="59999"/>
            </a:srgbClr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371B5A-4D4D-9549-A61C-049C569F9A3F}"/>
              </a:ext>
            </a:extLst>
          </p:cNvPr>
          <p:cNvSpPr>
            <a:spLocks/>
          </p:cNvSpPr>
          <p:nvPr/>
        </p:nvSpPr>
        <p:spPr bwMode="auto">
          <a:xfrm>
            <a:off x="236636" y="301085"/>
            <a:ext cx="8670727" cy="47546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t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  <a:ea typeface="Helvetica" pitchFamily="-1" charset="0"/>
                <a:cs typeface="Arial" pitchFamily="34" charset="0"/>
                <a:sym typeface="Helvetica" pitchFamily="-1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42857613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892" y="1327547"/>
            <a:ext cx="8251031" cy="4018359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400" b="1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Problem: </a:t>
            </a:r>
            <a:r>
              <a:rPr lang="en-US" sz="24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unbalanced classes</a:t>
            </a:r>
          </a:p>
          <a:p>
            <a:pPr marL="187516" indent="0">
              <a:buClr>
                <a:srgbClr val="C00000"/>
              </a:buClr>
              <a:buNone/>
            </a:pPr>
            <a:endParaRPr lang="en-US" sz="2400" dirty="0">
              <a:solidFill>
                <a:srgbClr val="343434"/>
              </a:solidFill>
              <a:ea typeface="Helvetica" pitchFamily="-1" charset="0"/>
              <a:cs typeface="Arial" pitchFamily="34" charset="0"/>
              <a:sym typeface="Helvetica" pitchFamily="-1" charset="0"/>
            </a:endParaRPr>
          </a:p>
          <a:p>
            <a:pPr>
              <a:buClr>
                <a:srgbClr val="C00000"/>
              </a:buClr>
            </a:pPr>
            <a:endParaRPr lang="en-US" sz="2400" dirty="0">
              <a:solidFill>
                <a:srgbClr val="343434"/>
              </a:solidFill>
              <a:ea typeface="Helvetica" pitchFamily="-1" charset="0"/>
              <a:cs typeface="Arial" pitchFamily="34" charset="0"/>
              <a:sym typeface="Helvetica" pitchFamily="-1" charset="0"/>
            </a:endParaRPr>
          </a:p>
          <a:p>
            <a:pPr>
              <a:buClr>
                <a:srgbClr val="C00000"/>
              </a:buClr>
            </a:pPr>
            <a:endParaRPr lang="en-US" sz="2400" dirty="0">
              <a:solidFill>
                <a:srgbClr val="343434"/>
              </a:solidFill>
              <a:ea typeface="Helvetica" pitchFamily="-1" charset="0"/>
              <a:cs typeface="Arial" pitchFamily="34" charset="0"/>
              <a:sym typeface="Helvetica" pitchFamily="-1" charset="0"/>
            </a:endParaRPr>
          </a:p>
          <a:p>
            <a:pPr>
              <a:buClr>
                <a:srgbClr val="C00000"/>
              </a:buClr>
            </a:pPr>
            <a:r>
              <a:rPr lang="en-US" sz="2400" b="1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Solution: </a:t>
            </a:r>
            <a:r>
              <a:rPr lang="en-US" sz="24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SMOTE Algorithm For Unbalanced Classification Problems</a:t>
            </a:r>
          </a:p>
          <a:p>
            <a:pPr marL="187516" indent="0">
              <a:buClr>
                <a:srgbClr val="C00000"/>
              </a:buClr>
              <a:buNone/>
            </a:pPr>
            <a:r>
              <a:rPr lang="en-US" dirty="0">
                <a:solidFill>
                  <a:srgbClr val="343434"/>
                </a:solidFill>
              </a:rPr>
              <a:t> </a:t>
            </a:r>
          </a:p>
          <a:p>
            <a:pPr lvl="2">
              <a:buClr>
                <a:srgbClr val="C00000"/>
              </a:buClr>
            </a:pPr>
            <a:endParaRPr lang="en-US" dirty="0">
              <a:solidFill>
                <a:srgbClr val="343434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868CDC7-517D-7D42-95E2-6ABAAE1BFC4B}"/>
              </a:ext>
            </a:extLst>
          </p:cNvPr>
          <p:cNvSpPr>
            <a:spLocks/>
          </p:cNvSpPr>
          <p:nvPr/>
        </p:nvSpPr>
        <p:spPr bwMode="auto">
          <a:xfrm>
            <a:off x="0" y="301085"/>
            <a:ext cx="9144000" cy="632678"/>
          </a:xfrm>
          <a:prstGeom prst="rect">
            <a:avLst/>
          </a:prstGeom>
          <a:solidFill>
            <a:srgbClr val="000000">
              <a:alpha val="59999"/>
            </a:srgbClr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371B5A-4D4D-9549-A61C-049C569F9A3F}"/>
              </a:ext>
            </a:extLst>
          </p:cNvPr>
          <p:cNvSpPr>
            <a:spLocks/>
          </p:cNvSpPr>
          <p:nvPr/>
        </p:nvSpPr>
        <p:spPr bwMode="auto">
          <a:xfrm>
            <a:off x="236636" y="301085"/>
            <a:ext cx="8670727" cy="47546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t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  <a:ea typeface="Helvetica" pitchFamily="-1" charset="0"/>
                <a:cs typeface="Arial" pitchFamily="34" charset="0"/>
                <a:sym typeface="Helvetica" pitchFamily="-1" charset="0"/>
              </a:rPr>
              <a:t>Methodology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9B740A-7D4C-1545-A874-FA8A37494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020756"/>
              </p:ext>
            </p:extLst>
          </p:nvPr>
        </p:nvGraphicFramePr>
        <p:xfrm>
          <a:off x="999461" y="2407092"/>
          <a:ext cx="7485322" cy="1161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661">
                  <a:extLst>
                    <a:ext uri="{9D8B030D-6E8A-4147-A177-3AD203B41FA5}">
                      <a16:colId xmlns:a16="http://schemas.microsoft.com/office/drawing/2014/main" val="154224403"/>
                    </a:ext>
                  </a:extLst>
                </a:gridCol>
                <a:gridCol w="3742661">
                  <a:extLst>
                    <a:ext uri="{9D8B030D-6E8A-4147-A177-3AD203B41FA5}">
                      <a16:colId xmlns:a16="http://schemas.microsoft.com/office/drawing/2014/main" val="4220604215"/>
                    </a:ext>
                  </a:extLst>
                </a:gridCol>
              </a:tblGrid>
              <a:tr h="566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Readmitted in &lt;30 Days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Not Readmitted</a:t>
                      </a: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033239"/>
                  </a:ext>
                </a:extLst>
              </a:tr>
              <a:tr h="566775">
                <a:tc>
                  <a:txBody>
                    <a:bodyPr/>
                    <a:lstStyle/>
                    <a:p>
                      <a:pPr marL="0" marR="0" indent="0" algn="ctr" defTabSz="3214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64129 (91.1%)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214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6291 (8.9%)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178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5248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868CDC7-517D-7D42-95E2-6ABAAE1BFC4B}"/>
              </a:ext>
            </a:extLst>
          </p:cNvPr>
          <p:cNvSpPr>
            <a:spLocks/>
          </p:cNvSpPr>
          <p:nvPr/>
        </p:nvSpPr>
        <p:spPr bwMode="auto">
          <a:xfrm>
            <a:off x="0" y="222478"/>
            <a:ext cx="9144000" cy="632678"/>
          </a:xfrm>
          <a:prstGeom prst="rect">
            <a:avLst/>
          </a:prstGeom>
          <a:solidFill>
            <a:srgbClr val="000000">
              <a:alpha val="59999"/>
            </a:srgbClr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371B5A-4D4D-9549-A61C-049C569F9A3F}"/>
              </a:ext>
            </a:extLst>
          </p:cNvPr>
          <p:cNvSpPr>
            <a:spLocks/>
          </p:cNvSpPr>
          <p:nvPr/>
        </p:nvSpPr>
        <p:spPr bwMode="auto">
          <a:xfrm>
            <a:off x="236636" y="301085"/>
            <a:ext cx="8670727" cy="47546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t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  <a:ea typeface="Helvetica" pitchFamily="-1" charset="0"/>
                <a:cs typeface="Arial" pitchFamily="34" charset="0"/>
                <a:sym typeface="Helvetica" pitchFamily="-1" charset="0"/>
              </a:rPr>
              <a:t>Discussion and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4B0C0A-1A8E-654D-9A1F-DB9AD75C1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" t="487" r="413" b="-1"/>
          <a:stretch/>
        </p:blipFill>
        <p:spPr>
          <a:xfrm>
            <a:off x="4038450" y="1605529"/>
            <a:ext cx="4640855" cy="419818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6DDDF5-BB13-7544-8692-9F9DF0E0F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9651"/>
            <a:ext cx="3812959" cy="5918920"/>
          </a:xfrm>
        </p:spPr>
        <p:txBody>
          <a:bodyPr/>
          <a:lstStyle/>
          <a:p>
            <a:pPr marL="187516" indent="0">
              <a:spcBef>
                <a:spcPts val="1472"/>
              </a:spcBef>
              <a:buClr>
                <a:srgbClr val="C00000"/>
              </a:buClr>
              <a:buNone/>
            </a:pPr>
            <a:r>
              <a:rPr lang="en-US" sz="2400" b="1" dirty="0"/>
              <a:t>Feature Importance: </a:t>
            </a:r>
            <a:r>
              <a:rPr lang="en-US" sz="2400" dirty="0"/>
              <a:t>most important variables are: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2400" dirty="0"/>
              <a:t>Healthcare utilization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2400" dirty="0"/>
              <a:t>Age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2400" dirty="0"/>
              <a:t>Time in hospital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2400" dirty="0"/>
              <a:t>Number diagnoses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E812F8-B5E6-244D-892F-C67853572B3C}"/>
              </a:ext>
            </a:extLst>
          </p:cNvPr>
          <p:cNvSpPr txBox="1"/>
          <p:nvPr/>
        </p:nvSpPr>
        <p:spPr>
          <a:xfrm>
            <a:off x="116280" y="933763"/>
            <a:ext cx="8563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Method: </a:t>
            </a:r>
            <a:r>
              <a:rPr lang="en-US" sz="2400" b="1" dirty="0" err="1">
                <a:solidFill>
                  <a:srgbClr val="C00000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XGBoost</a:t>
            </a:r>
            <a:r>
              <a:rPr lang="en-US" sz="2400" b="1" dirty="0">
                <a:solidFill>
                  <a:srgbClr val="C00000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 (with hyperparameter optimization)</a:t>
            </a:r>
          </a:p>
          <a:p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65725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868CDC7-517D-7D42-95E2-6ABAAE1BFC4B}"/>
              </a:ext>
            </a:extLst>
          </p:cNvPr>
          <p:cNvSpPr>
            <a:spLocks/>
          </p:cNvSpPr>
          <p:nvPr/>
        </p:nvSpPr>
        <p:spPr bwMode="auto">
          <a:xfrm>
            <a:off x="0" y="222478"/>
            <a:ext cx="9144000" cy="632678"/>
          </a:xfrm>
          <a:prstGeom prst="rect">
            <a:avLst/>
          </a:prstGeom>
          <a:solidFill>
            <a:srgbClr val="000000">
              <a:alpha val="59999"/>
            </a:srgbClr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371B5A-4D4D-9549-A61C-049C569F9A3F}"/>
              </a:ext>
            </a:extLst>
          </p:cNvPr>
          <p:cNvSpPr>
            <a:spLocks/>
          </p:cNvSpPr>
          <p:nvPr/>
        </p:nvSpPr>
        <p:spPr bwMode="auto">
          <a:xfrm>
            <a:off x="236636" y="301085"/>
            <a:ext cx="8670727" cy="47546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t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  <a:ea typeface="Helvetica" pitchFamily="-1" charset="0"/>
                <a:cs typeface="Arial" pitchFamily="34" charset="0"/>
                <a:sym typeface="Helvetica" pitchFamily="-1" charset="0"/>
              </a:rPr>
              <a:t>Discussion and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68382-F0CA-014B-8DE1-A5939DE2D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22" y="1395139"/>
            <a:ext cx="7944789" cy="48610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770202-99C0-2C46-ACC4-19B3B04D8CE6}"/>
              </a:ext>
            </a:extLst>
          </p:cNvPr>
          <p:cNvSpPr txBox="1"/>
          <p:nvPr/>
        </p:nvSpPr>
        <p:spPr>
          <a:xfrm>
            <a:off x="146694" y="945095"/>
            <a:ext cx="8367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Method: </a:t>
            </a:r>
            <a:r>
              <a:rPr lang="en-US" sz="2400" b="1" dirty="0" err="1">
                <a:solidFill>
                  <a:srgbClr val="C00000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XGBoost</a:t>
            </a:r>
            <a:r>
              <a:rPr lang="en-US" sz="2400" b="1" dirty="0">
                <a:solidFill>
                  <a:srgbClr val="C00000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 (with hyperparameter optimization)</a:t>
            </a:r>
          </a:p>
          <a:p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98195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868CDC7-517D-7D42-95E2-6ABAAE1BFC4B}"/>
              </a:ext>
            </a:extLst>
          </p:cNvPr>
          <p:cNvSpPr>
            <a:spLocks/>
          </p:cNvSpPr>
          <p:nvPr/>
        </p:nvSpPr>
        <p:spPr bwMode="auto">
          <a:xfrm>
            <a:off x="0" y="222478"/>
            <a:ext cx="9144000" cy="632678"/>
          </a:xfrm>
          <a:prstGeom prst="rect">
            <a:avLst/>
          </a:prstGeom>
          <a:solidFill>
            <a:srgbClr val="000000">
              <a:alpha val="59999"/>
            </a:srgbClr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371B5A-4D4D-9549-A61C-049C569F9A3F}"/>
              </a:ext>
            </a:extLst>
          </p:cNvPr>
          <p:cNvSpPr>
            <a:spLocks/>
          </p:cNvSpPr>
          <p:nvPr/>
        </p:nvSpPr>
        <p:spPr bwMode="auto">
          <a:xfrm>
            <a:off x="236636" y="301085"/>
            <a:ext cx="8670727" cy="47546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t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  <a:ea typeface="Helvetica" pitchFamily="-1" charset="0"/>
                <a:cs typeface="Arial" pitchFamily="34" charset="0"/>
                <a:sym typeface="Helvetica" pitchFamily="-1" charset="0"/>
              </a:rPr>
              <a:t>Discussion and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770202-99C0-2C46-ACC4-19B3B04D8CE6}"/>
              </a:ext>
            </a:extLst>
          </p:cNvPr>
          <p:cNvSpPr txBox="1"/>
          <p:nvPr/>
        </p:nvSpPr>
        <p:spPr>
          <a:xfrm>
            <a:off x="146694" y="945095"/>
            <a:ext cx="8367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Method: </a:t>
            </a:r>
            <a:r>
              <a:rPr lang="en-US" sz="2400" b="1" dirty="0" err="1">
                <a:solidFill>
                  <a:srgbClr val="C00000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kNN</a:t>
            </a:r>
            <a:endParaRPr lang="en-US" sz="2400" b="1" dirty="0">
              <a:solidFill>
                <a:srgbClr val="C00000"/>
              </a:solidFill>
              <a:ea typeface="Helvetica" pitchFamily="-1" charset="0"/>
              <a:cs typeface="Arial" pitchFamily="34" charset="0"/>
              <a:sym typeface="Helvetica" pitchFamily="-1" charset="0"/>
            </a:endParaRPr>
          </a:p>
          <a:p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1B2732-0A25-1C43-86D7-D4984DBC3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39" y="1471071"/>
            <a:ext cx="7738592" cy="473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8119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868CDC7-517D-7D42-95E2-6ABAAE1BFC4B}"/>
              </a:ext>
            </a:extLst>
          </p:cNvPr>
          <p:cNvSpPr>
            <a:spLocks/>
          </p:cNvSpPr>
          <p:nvPr/>
        </p:nvSpPr>
        <p:spPr bwMode="auto">
          <a:xfrm>
            <a:off x="0" y="222478"/>
            <a:ext cx="9144000" cy="632678"/>
          </a:xfrm>
          <a:prstGeom prst="rect">
            <a:avLst/>
          </a:prstGeom>
          <a:solidFill>
            <a:srgbClr val="000000">
              <a:alpha val="59999"/>
            </a:srgbClr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371B5A-4D4D-9549-A61C-049C569F9A3F}"/>
              </a:ext>
            </a:extLst>
          </p:cNvPr>
          <p:cNvSpPr>
            <a:spLocks/>
          </p:cNvSpPr>
          <p:nvPr/>
        </p:nvSpPr>
        <p:spPr bwMode="auto">
          <a:xfrm>
            <a:off x="236636" y="301085"/>
            <a:ext cx="8670727" cy="47546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t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  <a:ea typeface="Helvetica" pitchFamily="-1" charset="0"/>
                <a:cs typeface="Arial" pitchFamily="34" charset="0"/>
                <a:sym typeface="Helvetica" pitchFamily="-1" charset="0"/>
              </a:rPr>
              <a:t>Discussion and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770202-99C0-2C46-ACC4-19B3B04D8CE6}"/>
              </a:ext>
            </a:extLst>
          </p:cNvPr>
          <p:cNvSpPr txBox="1"/>
          <p:nvPr/>
        </p:nvSpPr>
        <p:spPr>
          <a:xfrm>
            <a:off x="146694" y="945095"/>
            <a:ext cx="8367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Method: </a:t>
            </a:r>
            <a:r>
              <a:rPr lang="en-US" sz="2400" b="1" dirty="0" err="1">
                <a:solidFill>
                  <a:srgbClr val="C00000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GLMnet</a:t>
            </a:r>
            <a:r>
              <a:rPr lang="en-US" sz="2400" b="1" dirty="0">
                <a:solidFill>
                  <a:srgbClr val="C00000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 (with 10-fold cross validation)</a:t>
            </a:r>
          </a:p>
          <a:p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5F49C-1676-B642-BD2D-3E49E8E1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6" y="1467136"/>
            <a:ext cx="7768112" cy="475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4556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892" y="1327547"/>
            <a:ext cx="8251031" cy="4018359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/>
              <a:t>Our best performing model was </a:t>
            </a:r>
            <a:r>
              <a:rPr lang="en-US" dirty="0" err="1"/>
              <a:t>XGBoost</a:t>
            </a:r>
            <a:r>
              <a:rPr lang="en-US" dirty="0"/>
              <a:t> with hyperparameter optimization (though it had poor performance with AUC = 0.59)</a:t>
            </a:r>
          </a:p>
          <a:p>
            <a:pPr>
              <a:buClr>
                <a:srgbClr val="C00000"/>
              </a:buClr>
            </a:pPr>
            <a:r>
              <a:rPr lang="en-US" dirty="0"/>
              <a:t>While other analysis of this same dataset has produced significant results, we chose to include more features than other analyses in an attempt to better capture the whole picture of a patient’s hospital admission and health at the time of the encounter</a:t>
            </a:r>
          </a:p>
          <a:p>
            <a:pPr>
              <a:buClr>
                <a:srgbClr val="C00000"/>
              </a:buClr>
            </a:pPr>
            <a:r>
              <a:rPr lang="en-US" dirty="0"/>
              <a:t>Our results highlight the complexities of predicting readmissions while also taking into account all relevant features and confounders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868CDC7-517D-7D42-95E2-6ABAAE1BFC4B}"/>
              </a:ext>
            </a:extLst>
          </p:cNvPr>
          <p:cNvSpPr>
            <a:spLocks/>
          </p:cNvSpPr>
          <p:nvPr/>
        </p:nvSpPr>
        <p:spPr bwMode="auto">
          <a:xfrm>
            <a:off x="0" y="222478"/>
            <a:ext cx="9144000" cy="632678"/>
          </a:xfrm>
          <a:prstGeom prst="rect">
            <a:avLst/>
          </a:prstGeom>
          <a:solidFill>
            <a:srgbClr val="000000">
              <a:alpha val="59999"/>
            </a:srgbClr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371B5A-4D4D-9549-A61C-049C569F9A3F}"/>
              </a:ext>
            </a:extLst>
          </p:cNvPr>
          <p:cNvSpPr>
            <a:spLocks/>
          </p:cNvSpPr>
          <p:nvPr/>
        </p:nvSpPr>
        <p:spPr bwMode="auto">
          <a:xfrm>
            <a:off x="236636" y="301085"/>
            <a:ext cx="8670727" cy="47546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t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  <a:ea typeface="Helvetica" pitchFamily="-1" charset="0"/>
                <a:cs typeface="Arial" pitchFamily="34" charset="0"/>
                <a:sym typeface="Helvetica" pitchFamily="-1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54176714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892" y="1327547"/>
            <a:ext cx="8251031" cy="4018359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/>
              <a:t>Databases of clinical data can present difficulties related to missing values, incomplete or inconsistent records, high dimensionality, and complexity of features</a:t>
            </a:r>
          </a:p>
          <a:p>
            <a:pPr>
              <a:buClr>
                <a:srgbClr val="C00000"/>
              </a:buClr>
            </a:pPr>
            <a:r>
              <a:rPr lang="en-US" dirty="0"/>
              <a:t>Analyzing external data is more challenging than analysis of data collected during a carefully designed study, as features that may be important may simply not be available in an external dataset</a:t>
            </a:r>
          </a:p>
          <a:p>
            <a:pPr>
              <a:buClr>
                <a:srgbClr val="C00000"/>
              </a:buClr>
            </a:pPr>
            <a:r>
              <a:rPr lang="en-US" dirty="0"/>
              <a:t>Readmission is an important yet somewhat arbitrary measure which is influenced by a potentially infinite number of factors related to a patient’s health and care received during a hospital admission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868CDC7-517D-7D42-95E2-6ABAAE1BFC4B}"/>
              </a:ext>
            </a:extLst>
          </p:cNvPr>
          <p:cNvSpPr>
            <a:spLocks/>
          </p:cNvSpPr>
          <p:nvPr/>
        </p:nvSpPr>
        <p:spPr bwMode="auto">
          <a:xfrm>
            <a:off x="0" y="222478"/>
            <a:ext cx="9144000" cy="632678"/>
          </a:xfrm>
          <a:prstGeom prst="rect">
            <a:avLst/>
          </a:prstGeom>
          <a:solidFill>
            <a:srgbClr val="000000">
              <a:alpha val="59999"/>
            </a:srgbClr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371B5A-4D4D-9549-A61C-049C569F9A3F}"/>
              </a:ext>
            </a:extLst>
          </p:cNvPr>
          <p:cNvSpPr>
            <a:spLocks/>
          </p:cNvSpPr>
          <p:nvPr/>
        </p:nvSpPr>
        <p:spPr bwMode="auto">
          <a:xfrm>
            <a:off x="236636" y="301085"/>
            <a:ext cx="8670727" cy="47546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t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  <a:ea typeface="Helvetica" pitchFamily="-1" charset="0"/>
                <a:cs typeface="Arial" pitchFamily="34" charset="0"/>
                <a:sym typeface="Helvetica" pitchFamily="-1" charset="0"/>
              </a:rPr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203508930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006" y="1120719"/>
            <a:ext cx="8251031" cy="5307975"/>
          </a:xfrm>
        </p:spPr>
        <p:txBody>
          <a:bodyPr/>
          <a:lstStyle/>
          <a:p>
            <a:pPr>
              <a:spcBef>
                <a:spcPts val="1472"/>
              </a:spcBef>
              <a:buClr>
                <a:srgbClr val="C00000"/>
              </a:buClr>
            </a:pPr>
            <a:r>
              <a:rPr lang="en-US" sz="2000" dirty="0"/>
              <a:t>Abstract</a:t>
            </a:r>
          </a:p>
          <a:p>
            <a:pPr>
              <a:spcBef>
                <a:spcPts val="1472"/>
              </a:spcBef>
              <a:buClr>
                <a:srgbClr val="C00000"/>
              </a:buClr>
            </a:pPr>
            <a:r>
              <a:rPr lang="en-US" sz="2000" dirty="0"/>
              <a:t>Background</a:t>
            </a:r>
          </a:p>
          <a:p>
            <a:pPr>
              <a:spcBef>
                <a:spcPts val="1472"/>
              </a:spcBef>
              <a:buClr>
                <a:srgbClr val="C00000"/>
              </a:buClr>
            </a:pPr>
            <a:r>
              <a:rPr lang="en-US" sz="2000" dirty="0"/>
              <a:t>Data Description</a:t>
            </a:r>
          </a:p>
          <a:p>
            <a:pPr>
              <a:spcBef>
                <a:spcPts val="1472"/>
              </a:spcBef>
              <a:buClr>
                <a:srgbClr val="C00000"/>
              </a:buClr>
            </a:pPr>
            <a:r>
              <a:rPr lang="en-US" sz="2000" dirty="0"/>
              <a:t>Problem Statement</a:t>
            </a:r>
          </a:p>
          <a:p>
            <a:pPr>
              <a:spcBef>
                <a:spcPts val="1472"/>
              </a:spcBef>
              <a:buClr>
                <a:srgbClr val="C00000"/>
              </a:buClr>
            </a:pPr>
            <a:r>
              <a:rPr lang="en-US" sz="2000" dirty="0"/>
              <a:t>Data Cleaning</a:t>
            </a:r>
          </a:p>
          <a:p>
            <a:pPr>
              <a:spcBef>
                <a:spcPts val="1472"/>
              </a:spcBef>
              <a:buClr>
                <a:srgbClr val="C00000"/>
              </a:buClr>
            </a:pPr>
            <a:r>
              <a:rPr lang="en-US" sz="2000" dirty="0"/>
              <a:t>Exploratory Data Analysis</a:t>
            </a:r>
          </a:p>
          <a:p>
            <a:pPr>
              <a:spcBef>
                <a:spcPts val="1472"/>
              </a:spcBef>
              <a:buClr>
                <a:srgbClr val="C00000"/>
              </a:buClr>
            </a:pPr>
            <a:r>
              <a:rPr lang="en-US" sz="2000" dirty="0"/>
              <a:t>Methodology</a:t>
            </a:r>
          </a:p>
          <a:p>
            <a:pPr>
              <a:spcBef>
                <a:spcPts val="1472"/>
              </a:spcBef>
              <a:buClr>
                <a:srgbClr val="C00000"/>
              </a:buClr>
            </a:pPr>
            <a:r>
              <a:rPr lang="en-US" sz="2000" dirty="0"/>
              <a:t>Discussion and Results</a:t>
            </a:r>
          </a:p>
          <a:p>
            <a:pPr>
              <a:spcBef>
                <a:spcPts val="1472"/>
              </a:spcBef>
              <a:buClr>
                <a:srgbClr val="C00000"/>
              </a:buClr>
            </a:pPr>
            <a:r>
              <a:rPr lang="en-US" sz="2000" dirty="0"/>
              <a:t>Conclusions</a:t>
            </a:r>
          </a:p>
          <a:p>
            <a:pPr>
              <a:spcBef>
                <a:spcPts val="1472"/>
              </a:spcBef>
              <a:buClr>
                <a:srgbClr val="C00000"/>
              </a:buClr>
            </a:pPr>
            <a:r>
              <a:rPr lang="en-US" sz="2000" dirty="0"/>
              <a:t>Limitations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868CDC7-517D-7D42-95E2-6ABAAE1BFC4B}"/>
              </a:ext>
            </a:extLst>
          </p:cNvPr>
          <p:cNvSpPr>
            <a:spLocks/>
          </p:cNvSpPr>
          <p:nvPr/>
        </p:nvSpPr>
        <p:spPr bwMode="auto">
          <a:xfrm>
            <a:off x="0" y="222478"/>
            <a:ext cx="9144000" cy="632678"/>
          </a:xfrm>
          <a:prstGeom prst="rect">
            <a:avLst/>
          </a:prstGeom>
          <a:solidFill>
            <a:srgbClr val="000000">
              <a:alpha val="59999"/>
            </a:srgbClr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371B5A-4D4D-9549-A61C-049C569F9A3F}"/>
              </a:ext>
            </a:extLst>
          </p:cNvPr>
          <p:cNvSpPr>
            <a:spLocks/>
          </p:cNvSpPr>
          <p:nvPr/>
        </p:nvSpPr>
        <p:spPr bwMode="auto">
          <a:xfrm>
            <a:off x="236636" y="301085"/>
            <a:ext cx="8670727" cy="47546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t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  <a:ea typeface="Helvetica" pitchFamily="-1" charset="0"/>
                <a:cs typeface="Arial" pitchFamily="34" charset="0"/>
                <a:sym typeface="Helvetica" pitchFamily="-1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52500622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892" y="1327547"/>
            <a:ext cx="8251031" cy="4018359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1800" dirty="0"/>
              <a:t>Beata </a:t>
            </a:r>
            <a:r>
              <a:rPr lang="en-US" sz="1800" dirty="0" err="1"/>
              <a:t>Strack</a:t>
            </a:r>
            <a:r>
              <a:rPr lang="en-US" sz="1800" dirty="0"/>
              <a:t>, Jonathan P. </a:t>
            </a:r>
            <a:r>
              <a:rPr lang="en-US" sz="1800" dirty="0" err="1"/>
              <a:t>DeShazo</a:t>
            </a:r>
            <a:r>
              <a:rPr lang="en-US" sz="1800" dirty="0"/>
              <a:t>, Chris </a:t>
            </a:r>
            <a:r>
              <a:rPr lang="en-US" sz="1800" dirty="0" err="1"/>
              <a:t>Gennings</a:t>
            </a:r>
            <a:r>
              <a:rPr lang="en-US" sz="1800" dirty="0"/>
              <a:t>, Juan L. </a:t>
            </a:r>
            <a:r>
              <a:rPr lang="en-US" sz="1800" dirty="0" err="1"/>
              <a:t>Olmo</a:t>
            </a:r>
            <a:r>
              <a:rPr lang="en-US" sz="1800" dirty="0"/>
              <a:t>, Sebastian Ventura, Krzysztof J. </a:t>
            </a:r>
            <a:r>
              <a:rPr lang="en-US" sz="1800" dirty="0" err="1"/>
              <a:t>Cios</a:t>
            </a:r>
            <a:r>
              <a:rPr lang="en-US" sz="1800" dirty="0"/>
              <a:t>, and John N. </a:t>
            </a:r>
            <a:r>
              <a:rPr lang="en-US" sz="1800" dirty="0" err="1"/>
              <a:t>Clore</a:t>
            </a:r>
            <a:r>
              <a:rPr lang="en-US" sz="1800" dirty="0"/>
              <a:t>, “Impact of HbA1c Measurement on Hospital Readmission Rates: Analysis of 70,000 Clinical Database Patient Records,” BioMed Research International, vol. 2014, Article ID 781670, 11 pages, 2014. </a:t>
            </a:r>
          </a:p>
          <a:p>
            <a:pPr>
              <a:buClr>
                <a:srgbClr val="C00000"/>
              </a:buClr>
            </a:pPr>
            <a:r>
              <a:rPr lang="en-US" sz="1800" dirty="0">
                <a:solidFill>
                  <a:srgbClr val="34343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http://www.diabetes.org/assets/pdfs/basics/cdc-statistics-report-2017.pdf</a:t>
            </a:r>
            <a:endParaRPr lang="en-US" sz="1800" dirty="0">
              <a:solidFill>
                <a:srgbClr val="343434"/>
              </a:solidFill>
            </a:endParaRPr>
          </a:p>
          <a:p>
            <a:pPr>
              <a:buClr>
                <a:srgbClr val="C00000"/>
              </a:buClr>
            </a:pPr>
            <a:r>
              <a:rPr lang="en-US" sz="1800" dirty="0">
                <a:solidFill>
                  <a:srgbClr val="34343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https://www.cms.gov/Medicare/Quality-Initiatives-Patient-Assessment-Instruments/Value-Based-Programs/HRRP/Hospital-Readmission-Reduction-Program.html</a:t>
            </a:r>
            <a:endParaRPr lang="en-US" sz="1800" dirty="0">
              <a:solidFill>
                <a:srgbClr val="343434"/>
              </a:solidFill>
            </a:endParaRPr>
          </a:p>
          <a:p>
            <a:pPr marL="187516" indent="0">
              <a:buClr>
                <a:srgbClr val="C00000"/>
              </a:buClr>
              <a:buNone/>
            </a:pPr>
            <a:endParaRPr lang="en-US" sz="18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868CDC7-517D-7D42-95E2-6ABAAE1BFC4B}"/>
              </a:ext>
            </a:extLst>
          </p:cNvPr>
          <p:cNvSpPr>
            <a:spLocks/>
          </p:cNvSpPr>
          <p:nvPr/>
        </p:nvSpPr>
        <p:spPr bwMode="auto">
          <a:xfrm>
            <a:off x="0" y="222478"/>
            <a:ext cx="9144000" cy="632678"/>
          </a:xfrm>
          <a:prstGeom prst="rect">
            <a:avLst/>
          </a:prstGeom>
          <a:solidFill>
            <a:srgbClr val="000000">
              <a:alpha val="59999"/>
            </a:srgbClr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371B5A-4D4D-9549-A61C-049C569F9A3F}"/>
              </a:ext>
            </a:extLst>
          </p:cNvPr>
          <p:cNvSpPr>
            <a:spLocks/>
          </p:cNvSpPr>
          <p:nvPr/>
        </p:nvSpPr>
        <p:spPr bwMode="auto">
          <a:xfrm>
            <a:off x="236636" y="301085"/>
            <a:ext cx="8670727" cy="47546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t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  <a:ea typeface="Helvetica" pitchFamily="-1" charset="0"/>
                <a:cs typeface="Arial" pitchFamily="34" charset="0"/>
                <a:sym typeface="Helvetica" pitchFamily="-1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16468168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892" y="1327547"/>
            <a:ext cx="8581471" cy="4833767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000" b="1" dirty="0"/>
              <a:t>Goal</a:t>
            </a:r>
            <a:r>
              <a:rPr lang="en-US" sz="2000" dirty="0"/>
              <a:t>: Investigate predictors of hospital readmissions for diabetes patients</a:t>
            </a:r>
          </a:p>
          <a:p>
            <a:pPr>
              <a:buClr>
                <a:srgbClr val="C00000"/>
              </a:buClr>
            </a:pPr>
            <a:r>
              <a:rPr lang="en-US" sz="2000" b="1" dirty="0">
                <a:solidFill>
                  <a:srgbClr val="343434"/>
                </a:solidFill>
              </a:rPr>
              <a:t>Methods</a:t>
            </a:r>
            <a:r>
              <a:rPr lang="en-US" sz="2000" dirty="0">
                <a:solidFill>
                  <a:srgbClr val="343434"/>
                </a:solidFill>
              </a:rPr>
              <a:t>: </a:t>
            </a:r>
            <a:r>
              <a:rPr lang="en-US" sz="2000" dirty="0" err="1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XGBoost</a:t>
            </a:r>
            <a:r>
              <a:rPr lang="en-US" sz="20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 (with hyperparameter optimization), </a:t>
            </a:r>
            <a:r>
              <a:rPr lang="en-US" sz="2000" dirty="0" err="1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kNN</a:t>
            </a:r>
            <a:r>
              <a:rPr lang="en-US" sz="20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, </a:t>
            </a:r>
            <a:r>
              <a:rPr lang="en-US" sz="2000" dirty="0" err="1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GLMnet</a:t>
            </a:r>
            <a:endParaRPr lang="en-US" sz="2000" dirty="0">
              <a:solidFill>
                <a:srgbClr val="343434"/>
              </a:solidFill>
              <a:ea typeface="Helvetica" pitchFamily="-1" charset="0"/>
              <a:cs typeface="Arial" pitchFamily="34" charset="0"/>
              <a:sym typeface="Helvetica" pitchFamily="-1" charset="0"/>
            </a:endParaRPr>
          </a:p>
          <a:p>
            <a:pPr>
              <a:buClr>
                <a:srgbClr val="C00000"/>
              </a:buClr>
            </a:pPr>
            <a:r>
              <a:rPr lang="en-US" sz="2000" b="1" dirty="0"/>
              <a:t>Results: </a:t>
            </a:r>
            <a:r>
              <a:rPr lang="en-US" sz="2000" dirty="0"/>
              <a:t>Healthcare utilization (number of inpatient, outpatient, and emergency encounters) is the most important factor in predicting readmission for diabetes patients</a:t>
            </a:r>
            <a:endParaRPr lang="en-US" sz="2000" b="1" dirty="0"/>
          </a:p>
          <a:p>
            <a:pPr>
              <a:buClr>
                <a:srgbClr val="C00000"/>
              </a:buClr>
            </a:pPr>
            <a:r>
              <a:rPr lang="en-US" sz="2000" b="1" dirty="0"/>
              <a:t>Conclusion: </a:t>
            </a:r>
            <a:r>
              <a:rPr lang="en-US" sz="2000" dirty="0"/>
              <a:t>The complexities of predicting hospital readmission require that data be collected in a thoughtful way so that a complete picture of a person’s health can be captured</a:t>
            </a:r>
            <a:endParaRPr lang="en-US" sz="2000" b="1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868CDC7-517D-7D42-95E2-6ABAAE1BFC4B}"/>
              </a:ext>
            </a:extLst>
          </p:cNvPr>
          <p:cNvSpPr>
            <a:spLocks/>
          </p:cNvSpPr>
          <p:nvPr/>
        </p:nvSpPr>
        <p:spPr bwMode="auto">
          <a:xfrm>
            <a:off x="0" y="222478"/>
            <a:ext cx="9144000" cy="632678"/>
          </a:xfrm>
          <a:prstGeom prst="rect">
            <a:avLst/>
          </a:prstGeom>
          <a:solidFill>
            <a:srgbClr val="000000">
              <a:alpha val="59999"/>
            </a:srgbClr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371B5A-4D4D-9549-A61C-049C569F9A3F}"/>
              </a:ext>
            </a:extLst>
          </p:cNvPr>
          <p:cNvSpPr>
            <a:spLocks/>
          </p:cNvSpPr>
          <p:nvPr/>
        </p:nvSpPr>
        <p:spPr bwMode="auto">
          <a:xfrm>
            <a:off x="236636" y="301085"/>
            <a:ext cx="8670727" cy="47546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t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  <a:ea typeface="Helvetica" pitchFamily="-1" charset="0"/>
                <a:cs typeface="Arial" pitchFamily="34" charset="0"/>
                <a:sym typeface="Helvetica" pitchFamily="-1" charset="0"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116937464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636" y="991765"/>
            <a:ext cx="8251031" cy="5908621"/>
          </a:xfrm>
        </p:spPr>
        <p:txBody>
          <a:bodyPr/>
          <a:lstStyle/>
          <a:p>
            <a:pPr>
              <a:spcBef>
                <a:spcPts val="1472"/>
              </a:spcBef>
              <a:buClr>
                <a:srgbClr val="C00000"/>
              </a:buClr>
            </a:pPr>
            <a:r>
              <a:rPr lang="en-US" sz="1800" b="1" dirty="0"/>
              <a:t>What is a 30 day hospital readmission?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1800" dirty="0"/>
              <a:t>All-cause unplanned readmissions that happen within 30 days of discharge from the index (i.e., initial) admission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1800" dirty="0"/>
              <a:t>Patients who are readmitted to the same hospital, or another applicable acute care hospital for any reason</a:t>
            </a:r>
          </a:p>
          <a:p>
            <a:pPr>
              <a:spcBef>
                <a:spcPts val="1472"/>
              </a:spcBef>
              <a:buClr>
                <a:srgbClr val="C00000"/>
              </a:buClr>
            </a:pPr>
            <a:r>
              <a:rPr lang="en-US" sz="1800" b="1" dirty="0"/>
              <a:t>Why are hospital readmissions important?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1800" dirty="0"/>
              <a:t>Reducing hospital readmissions is a </a:t>
            </a:r>
            <a:r>
              <a:rPr lang="en-US" sz="1800" u="sng" dirty="0"/>
              <a:t>national priority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1800" dirty="0"/>
              <a:t>Hospital Readmissions Reduction Program (Centers for Medicaid &amp; Medicare Services)</a:t>
            </a:r>
          </a:p>
          <a:p>
            <a:pPr>
              <a:spcBef>
                <a:spcPts val="1472"/>
              </a:spcBef>
              <a:buClr>
                <a:srgbClr val="C00000"/>
              </a:buClr>
            </a:pPr>
            <a:r>
              <a:rPr lang="en-US" sz="1800" b="1" dirty="0"/>
              <a:t>Why are hospital readmissions for diabetes patients important?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1800" dirty="0"/>
              <a:t>Diabetes status in hospitalized patients has a significant bearing on outcome, in terms of both morbidity and mortality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1800" dirty="0"/>
              <a:t>30.3 million people have diabetes in the U.S. (9.4% of the population)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868CDC7-517D-7D42-95E2-6ABAAE1BFC4B}"/>
              </a:ext>
            </a:extLst>
          </p:cNvPr>
          <p:cNvSpPr>
            <a:spLocks/>
          </p:cNvSpPr>
          <p:nvPr/>
        </p:nvSpPr>
        <p:spPr bwMode="auto">
          <a:xfrm>
            <a:off x="0" y="222478"/>
            <a:ext cx="9144000" cy="632678"/>
          </a:xfrm>
          <a:prstGeom prst="rect">
            <a:avLst/>
          </a:prstGeom>
          <a:solidFill>
            <a:srgbClr val="000000">
              <a:alpha val="59999"/>
            </a:srgbClr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371B5A-4D4D-9549-A61C-049C569F9A3F}"/>
              </a:ext>
            </a:extLst>
          </p:cNvPr>
          <p:cNvSpPr>
            <a:spLocks/>
          </p:cNvSpPr>
          <p:nvPr/>
        </p:nvSpPr>
        <p:spPr bwMode="auto">
          <a:xfrm>
            <a:off x="236636" y="301085"/>
            <a:ext cx="8670727" cy="47546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t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  <a:ea typeface="Helvetica" pitchFamily="-1" charset="0"/>
                <a:cs typeface="Arial" pitchFamily="34" charset="0"/>
                <a:sym typeface="Helvetica" pitchFamily="-1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30563391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230" y="988193"/>
            <a:ext cx="8491537" cy="5107807"/>
          </a:xfrm>
        </p:spPr>
        <p:txBody>
          <a:bodyPr/>
          <a:lstStyle/>
          <a:p>
            <a:pPr>
              <a:spcBef>
                <a:spcPts val="1472"/>
              </a:spcBef>
              <a:buClr>
                <a:srgbClr val="C00000"/>
              </a:buClr>
            </a:pPr>
            <a:r>
              <a:rPr lang="en-US" sz="1800" b="1" dirty="0"/>
              <a:t>Data source:</a:t>
            </a:r>
            <a:r>
              <a:rPr lang="en-US" sz="1800" b="1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 Health Facts database </a:t>
            </a:r>
            <a:r>
              <a:rPr lang="en-US" sz="18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(Cerner Corporation, Kansas City, MO)</a:t>
            </a:r>
            <a:endParaRPr lang="en-US" sz="1800" dirty="0"/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1800" u="sng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National data warehouse </a:t>
            </a:r>
            <a:r>
              <a:rPr lang="en-US" sz="18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that collects comprehensive clinical records across hospitals throughout the United States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18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Health Facts is a voluntary program offered to </a:t>
            </a:r>
            <a:r>
              <a:rPr lang="en-US" sz="1800" u="sng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organizations which use the Cerner Electronic Health Record System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18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Data systematically collected from participating institutions electronic medical records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18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Includes encounter data (emergency, outpatient, and inpatient), provider specialty, demographics (age, sex, and race), diagnoses and in-hospital procedures documented by ICD-9-CM codes, laboratory data, pharmacy data, in-hospital mortality, and hospital characteristics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18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All data were </a:t>
            </a:r>
            <a:r>
              <a:rPr lang="en-US" sz="1800" u="sng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deidentified</a:t>
            </a:r>
            <a:r>
              <a:rPr lang="en-US" sz="18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 in compliance with the Health Insurance Portability and Accountability Act of 1996 (HIPAA)</a:t>
            </a:r>
          </a:p>
          <a:p>
            <a:pPr lvl="2">
              <a:spcBef>
                <a:spcPts val="1472"/>
              </a:spcBef>
              <a:buClr>
                <a:srgbClr val="C00000"/>
              </a:buClr>
            </a:pPr>
            <a:endParaRPr lang="en-US" sz="18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868CDC7-517D-7D42-95E2-6ABAAE1BFC4B}"/>
              </a:ext>
            </a:extLst>
          </p:cNvPr>
          <p:cNvSpPr>
            <a:spLocks/>
          </p:cNvSpPr>
          <p:nvPr/>
        </p:nvSpPr>
        <p:spPr bwMode="auto">
          <a:xfrm>
            <a:off x="0" y="222478"/>
            <a:ext cx="9144000" cy="632678"/>
          </a:xfrm>
          <a:prstGeom prst="rect">
            <a:avLst/>
          </a:prstGeom>
          <a:solidFill>
            <a:srgbClr val="000000">
              <a:alpha val="59999"/>
            </a:srgbClr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371B5A-4D4D-9549-A61C-049C569F9A3F}"/>
              </a:ext>
            </a:extLst>
          </p:cNvPr>
          <p:cNvSpPr>
            <a:spLocks/>
          </p:cNvSpPr>
          <p:nvPr/>
        </p:nvSpPr>
        <p:spPr bwMode="auto">
          <a:xfrm>
            <a:off x="236636" y="301085"/>
            <a:ext cx="8670727" cy="47546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t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  <a:ea typeface="Helvetica" pitchFamily="-1" charset="0"/>
                <a:cs typeface="Arial" pitchFamily="34" charset="0"/>
                <a:sym typeface="Helvetica" pitchFamily="-1" charset="0"/>
              </a:rPr>
              <a:t>Data Description</a:t>
            </a:r>
          </a:p>
        </p:txBody>
      </p:sp>
    </p:spTree>
    <p:extLst>
      <p:ext uri="{BB962C8B-B14F-4D97-AF65-F5344CB8AC3E}">
        <p14:creationId xmlns:p14="http://schemas.microsoft.com/office/powerpoint/2010/main" val="261628584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230" y="1042621"/>
            <a:ext cx="8491537" cy="4911865"/>
          </a:xfrm>
        </p:spPr>
        <p:txBody>
          <a:bodyPr/>
          <a:lstStyle/>
          <a:p>
            <a:pPr>
              <a:spcBef>
                <a:spcPts val="1472"/>
              </a:spcBef>
              <a:buClr>
                <a:srgbClr val="C00000"/>
              </a:buClr>
            </a:pPr>
            <a:r>
              <a:rPr lang="en-US" sz="18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The dataset we used is a</a:t>
            </a:r>
            <a:r>
              <a:rPr lang="en-US" sz="1800" b="1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 subset of the data in the Health Facts database </a:t>
            </a:r>
            <a:r>
              <a:rPr lang="en-US" sz="18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that represents </a:t>
            </a:r>
            <a:r>
              <a:rPr lang="en-US" sz="1800" u="sng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10 years </a:t>
            </a:r>
            <a:r>
              <a:rPr lang="en-US" sz="18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(1999-2008) of clinical care at </a:t>
            </a:r>
            <a:r>
              <a:rPr lang="en-US" sz="1800" u="sng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130 US hospitals</a:t>
            </a:r>
            <a:r>
              <a:rPr lang="en-US" sz="18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 and integrated delivery networks. </a:t>
            </a:r>
          </a:p>
          <a:p>
            <a:pPr>
              <a:spcBef>
                <a:spcPts val="1472"/>
              </a:spcBef>
              <a:buClr>
                <a:srgbClr val="C00000"/>
              </a:buClr>
            </a:pPr>
            <a:r>
              <a:rPr lang="en-US" sz="18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It includes </a:t>
            </a:r>
            <a:r>
              <a:rPr lang="en-US" sz="1800" u="sng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over 50 features </a:t>
            </a:r>
            <a:r>
              <a:rPr lang="en-US" sz="18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representing patient and hospital outcomes. Information was extracted from the Health Facts database for encounters that satisfied the following criteria: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18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It is an inpatient encounter (a hospital admission)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18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It is a diabetic encounter, that is, one during which any kind of diabetes was entered to the system as a diagnosis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18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The length of stay was at least 1 day and at most 14 days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18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Laboratory tests were performed during the encounter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1800" dirty="0">
                <a:solidFill>
                  <a:srgbClr val="343434"/>
                </a:solidFill>
                <a:ea typeface="Helvetica" pitchFamily="-1" charset="0"/>
                <a:cs typeface="Arial" pitchFamily="34" charset="0"/>
                <a:sym typeface="Helvetica" pitchFamily="-1" charset="0"/>
              </a:rPr>
              <a:t>Medications were administered during the encounter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1800" dirty="0">
                <a:solidFill>
                  <a:srgbClr val="343434"/>
                </a:solidFill>
                <a:cs typeface="Arial" pitchFamily="34" charset="0"/>
                <a:sym typeface="Helvetica" pitchFamily="-1" charset="0"/>
              </a:rPr>
              <a:t>Link to data source: </a:t>
            </a:r>
            <a:r>
              <a:rPr lang="en-US" sz="1800" i="1" dirty="0">
                <a:solidFill>
                  <a:srgbClr val="343434"/>
                </a:solidFill>
                <a:cs typeface="Arial" pitchFamily="34" charset="0"/>
                <a:sym typeface="Helvetica" pitchFamily="-1" charset="0"/>
              </a:rPr>
              <a:t>https://</a:t>
            </a:r>
            <a:r>
              <a:rPr lang="en-US" sz="1800" i="1" dirty="0" err="1">
                <a:solidFill>
                  <a:srgbClr val="343434"/>
                </a:solidFill>
                <a:cs typeface="Arial" pitchFamily="34" charset="0"/>
                <a:sym typeface="Helvetica" pitchFamily="-1" charset="0"/>
              </a:rPr>
              <a:t>archive.ics.uci.edu</a:t>
            </a:r>
            <a:r>
              <a:rPr lang="en-US" sz="1800" i="1" dirty="0">
                <a:solidFill>
                  <a:srgbClr val="343434"/>
                </a:solidFill>
                <a:cs typeface="Arial" pitchFamily="34" charset="0"/>
                <a:sym typeface="Helvetica" pitchFamily="-1" charset="0"/>
              </a:rPr>
              <a:t>/ml/datasets/Diabetes+130-US+hospitals+for+years+1999-2008</a:t>
            </a:r>
            <a:endParaRPr lang="en-US" sz="1800" i="1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868CDC7-517D-7D42-95E2-6ABAAE1BFC4B}"/>
              </a:ext>
            </a:extLst>
          </p:cNvPr>
          <p:cNvSpPr>
            <a:spLocks/>
          </p:cNvSpPr>
          <p:nvPr/>
        </p:nvSpPr>
        <p:spPr bwMode="auto">
          <a:xfrm>
            <a:off x="0" y="222478"/>
            <a:ext cx="9144000" cy="632678"/>
          </a:xfrm>
          <a:prstGeom prst="rect">
            <a:avLst/>
          </a:prstGeom>
          <a:solidFill>
            <a:srgbClr val="000000">
              <a:alpha val="59999"/>
            </a:srgbClr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371B5A-4D4D-9549-A61C-049C569F9A3F}"/>
              </a:ext>
            </a:extLst>
          </p:cNvPr>
          <p:cNvSpPr>
            <a:spLocks/>
          </p:cNvSpPr>
          <p:nvPr/>
        </p:nvSpPr>
        <p:spPr bwMode="auto">
          <a:xfrm>
            <a:off x="236636" y="301085"/>
            <a:ext cx="8670727" cy="47546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t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  <a:ea typeface="Helvetica" pitchFamily="-1" charset="0"/>
                <a:cs typeface="Arial" pitchFamily="34" charset="0"/>
                <a:sym typeface="Helvetica" pitchFamily="-1" charset="0"/>
              </a:rPr>
              <a:t>Data Description</a:t>
            </a:r>
          </a:p>
        </p:txBody>
      </p:sp>
    </p:spTree>
    <p:extLst>
      <p:ext uri="{BB962C8B-B14F-4D97-AF65-F5344CB8AC3E}">
        <p14:creationId xmlns:p14="http://schemas.microsoft.com/office/powerpoint/2010/main" val="41407222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892" y="1327547"/>
            <a:ext cx="8251031" cy="4018359"/>
          </a:xfrm>
        </p:spPr>
        <p:txBody>
          <a:bodyPr/>
          <a:lstStyle/>
          <a:p>
            <a:pPr marL="187516" indent="0">
              <a:buClr>
                <a:srgbClr val="C00000"/>
              </a:buClr>
              <a:buNone/>
            </a:pPr>
            <a:r>
              <a:rPr lang="en-US" sz="2800" dirty="0"/>
              <a:t>The problem is a </a:t>
            </a:r>
            <a:r>
              <a:rPr lang="en-US" sz="2800" b="1" dirty="0"/>
              <a:t>2-way classification</a:t>
            </a:r>
            <a:r>
              <a:rPr lang="en-US" sz="2800" dirty="0"/>
              <a:t> task in which we try to predict if a patient will either be:</a:t>
            </a:r>
          </a:p>
          <a:p>
            <a:pPr marL="812572" lvl="2" indent="0">
              <a:buClr>
                <a:srgbClr val="C00000"/>
              </a:buClr>
              <a:buNone/>
            </a:pPr>
            <a:r>
              <a:rPr lang="en-US" sz="2800" dirty="0"/>
              <a:t>1. Not readmitted</a:t>
            </a:r>
          </a:p>
          <a:p>
            <a:pPr marL="812572" lvl="2" indent="0">
              <a:buClr>
                <a:srgbClr val="C00000"/>
              </a:buClr>
              <a:buNone/>
            </a:pPr>
            <a:r>
              <a:rPr lang="en-US" sz="2800" dirty="0"/>
              <a:t>2. Readmitted in &lt;30 days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868CDC7-517D-7D42-95E2-6ABAAE1BFC4B}"/>
              </a:ext>
            </a:extLst>
          </p:cNvPr>
          <p:cNvSpPr>
            <a:spLocks/>
          </p:cNvSpPr>
          <p:nvPr/>
        </p:nvSpPr>
        <p:spPr bwMode="auto">
          <a:xfrm>
            <a:off x="0" y="222478"/>
            <a:ext cx="9144000" cy="632678"/>
          </a:xfrm>
          <a:prstGeom prst="rect">
            <a:avLst/>
          </a:prstGeom>
          <a:solidFill>
            <a:srgbClr val="000000">
              <a:alpha val="59999"/>
            </a:srgbClr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371B5A-4D4D-9549-A61C-049C569F9A3F}"/>
              </a:ext>
            </a:extLst>
          </p:cNvPr>
          <p:cNvSpPr>
            <a:spLocks/>
          </p:cNvSpPr>
          <p:nvPr/>
        </p:nvSpPr>
        <p:spPr bwMode="auto">
          <a:xfrm>
            <a:off x="236636" y="301085"/>
            <a:ext cx="8670727" cy="47546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t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  <a:ea typeface="Helvetica" pitchFamily="-1" charset="0"/>
                <a:cs typeface="Arial" pitchFamily="34" charset="0"/>
                <a:sym typeface="Helvetica" pitchFamily="-1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24596080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33763"/>
            <a:ext cx="4062334" cy="5918920"/>
          </a:xfrm>
        </p:spPr>
        <p:txBody>
          <a:bodyPr/>
          <a:lstStyle/>
          <a:p>
            <a:pPr>
              <a:spcBef>
                <a:spcPts val="1472"/>
              </a:spcBef>
              <a:buClr>
                <a:srgbClr val="C00000"/>
              </a:buClr>
            </a:pPr>
            <a:r>
              <a:rPr lang="en-US" sz="2000" b="1" dirty="0"/>
              <a:t>Removed</a:t>
            </a:r>
            <a:r>
              <a:rPr lang="en-US" sz="2000" dirty="0"/>
              <a:t> variables that were: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2000" dirty="0"/>
              <a:t>Unnecessary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2000" dirty="0"/>
              <a:t>Redundant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2000" dirty="0"/>
              <a:t>Missing too many values</a:t>
            </a:r>
          </a:p>
          <a:p>
            <a:pPr>
              <a:spcBef>
                <a:spcPts val="1472"/>
              </a:spcBef>
              <a:buClr>
                <a:srgbClr val="C00000"/>
              </a:buClr>
            </a:pPr>
            <a:r>
              <a:rPr lang="en-US" sz="2000" b="1" dirty="0"/>
              <a:t>Created</a:t>
            </a:r>
            <a:r>
              <a:rPr lang="en-US" sz="2000" dirty="0"/>
              <a:t> new variables: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2000" dirty="0"/>
              <a:t>Healthcare Utilization: sum of outpatient, inpatient, emergency encounters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2000" dirty="0"/>
              <a:t>Number of diabetes medications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r>
              <a:rPr lang="en-US" sz="2000" dirty="0"/>
              <a:t>Grouped diagnoses based on </a:t>
            </a:r>
            <a:r>
              <a:rPr lang="en-US" sz="2000" dirty="0" err="1"/>
              <a:t>Strack</a:t>
            </a:r>
            <a:r>
              <a:rPr lang="en-US" sz="2000" dirty="0"/>
              <a:t> et al. 2014 paper (see References slide)</a:t>
            </a:r>
          </a:p>
          <a:p>
            <a:pPr>
              <a:spcBef>
                <a:spcPts val="1472"/>
              </a:spcBef>
              <a:buClr>
                <a:srgbClr val="C00000"/>
              </a:buClr>
            </a:pPr>
            <a:r>
              <a:rPr lang="en-US" sz="2000" b="1" dirty="0"/>
              <a:t>Result: Clean dataset</a:t>
            </a:r>
          </a:p>
          <a:p>
            <a:pPr lvl="1">
              <a:spcBef>
                <a:spcPts val="1472"/>
              </a:spcBef>
              <a:buClr>
                <a:srgbClr val="C00000"/>
              </a:buClr>
            </a:pPr>
            <a:endParaRPr lang="en-US" sz="20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868CDC7-517D-7D42-95E2-6ABAAE1BFC4B}"/>
              </a:ext>
            </a:extLst>
          </p:cNvPr>
          <p:cNvSpPr>
            <a:spLocks/>
          </p:cNvSpPr>
          <p:nvPr/>
        </p:nvSpPr>
        <p:spPr bwMode="auto">
          <a:xfrm>
            <a:off x="0" y="222478"/>
            <a:ext cx="9144000" cy="632678"/>
          </a:xfrm>
          <a:prstGeom prst="rect">
            <a:avLst/>
          </a:prstGeom>
          <a:solidFill>
            <a:srgbClr val="000000">
              <a:alpha val="59999"/>
            </a:srgbClr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371B5A-4D4D-9549-A61C-049C569F9A3F}"/>
              </a:ext>
            </a:extLst>
          </p:cNvPr>
          <p:cNvSpPr>
            <a:spLocks/>
          </p:cNvSpPr>
          <p:nvPr/>
        </p:nvSpPr>
        <p:spPr bwMode="auto">
          <a:xfrm>
            <a:off x="236636" y="301085"/>
            <a:ext cx="8670727" cy="47546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t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  <a:ea typeface="Helvetica" pitchFamily="-1" charset="0"/>
                <a:cs typeface="Arial" pitchFamily="34" charset="0"/>
                <a:sym typeface="Helvetica" pitchFamily="-1" charset="0"/>
              </a:rPr>
              <a:t>Data Cleaning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194C61-304B-434A-B1E1-7D6BF6D72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186" y="933763"/>
            <a:ext cx="4735136" cy="59189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8098A1-2A7D-354C-BDEC-BDFDF2A2945A}"/>
              </a:ext>
            </a:extLst>
          </p:cNvPr>
          <p:cNvSpPr txBox="1"/>
          <p:nvPr/>
        </p:nvSpPr>
        <p:spPr>
          <a:xfrm>
            <a:off x="4766869" y="948753"/>
            <a:ext cx="3162926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343434"/>
                </a:solidFill>
              </a:rPr>
              <a:t>Correlation Matrix for Final Dataset</a:t>
            </a:r>
          </a:p>
        </p:txBody>
      </p:sp>
    </p:spTree>
    <p:extLst>
      <p:ext uri="{BB962C8B-B14F-4D97-AF65-F5344CB8AC3E}">
        <p14:creationId xmlns:p14="http://schemas.microsoft.com/office/powerpoint/2010/main" val="366689763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868CDC7-517D-7D42-95E2-6ABAAE1BFC4B}"/>
              </a:ext>
            </a:extLst>
          </p:cNvPr>
          <p:cNvSpPr>
            <a:spLocks/>
          </p:cNvSpPr>
          <p:nvPr/>
        </p:nvSpPr>
        <p:spPr bwMode="auto">
          <a:xfrm>
            <a:off x="0" y="222478"/>
            <a:ext cx="9144000" cy="632678"/>
          </a:xfrm>
          <a:prstGeom prst="rect">
            <a:avLst/>
          </a:prstGeom>
          <a:solidFill>
            <a:srgbClr val="000000">
              <a:alpha val="59999"/>
            </a:srgbClr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371B5A-4D4D-9549-A61C-049C569F9A3F}"/>
              </a:ext>
            </a:extLst>
          </p:cNvPr>
          <p:cNvSpPr>
            <a:spLocks/>
          </p:cNvSpPr>
          <p:nvPr/>
        </p:nvSpPr>
        <p:spPr bwMode="auto">
          <a:xfrm>
            <a:off x="236636" y="301085"/>
            <a:ext cx="8670727" cy="47546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t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FFFF"/>
                </a:solidFill>
                <a:latin typeface="+mj-lt"/>
                <a:ea typeface="Helvetica" pitchFamily="-1" charset="0"/>
                <a:cs typeface="Arial" pitchFamily="34" charset="0"/>
                <a:sym typeface="Helvetica" pitchFamily="-1" charset="0"/>
              </a:rPr>
              <a:t>Exploratory Data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01ED89-0B52-7548-AD65-43467B78E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65" y="2090910"/>
            <a:ext cx="1479217" cy="446823"/>
          </a:xfrm>
        </p:spPr>
        <p:txBody>
          <a:bodyPr/>
          <a:lstStyle/>
          <a:p>
            <a:pPr marL="187516" indent="0">
              <a:buNone/>
            </a:pPr>
            <a:r>
              <a:rPr lang="en-US" sz="3200" dirty="0"/>
              <a:t>PCA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C7FEB066-0B69-3746-BE53-FE0C359215EF}"/>
              </a:ext>
            </a:extLst>
          </p:cNvPr>
          <p:cNvSpPr txBox="1">
            <a:spLocks/>
          </p:cNvSpPr>
          <p:nvPr/>
        </p:nvSpPr>
        <p:spPr bwMode="auto">
          <a:xfrm>
            <a:off x="1089170" y="5075828"/>
            <a:ext cx="1479217" cy="4468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>
            <a:lvl1pPr marL="534646" indent="-347130" algn="l" rtl="0" eaLnBrk="1" fontAlgn="base" hangingPunct="1">
              <a:spcBef>
                <a:spcPts val="2672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Gill Sans" pitchFamily="-1" charset="0"/>
              <a:buChar char="•"/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 pitchFamily="-1" charset="0"/>
              </a:defRPr>
            </a:lvl1pPr>
            <a:lvl2pPr marL="847174" indent="-347130" algn="l" rtl="0" eaLnBrk="1" fontAlgn="base" hangingPunct="1">
              <a:spcBef>
                <a:spcPts val="2672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Gill Sans" pitchFamily="-1" charset="0"/>
              <a:buChar char="•"/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 pitchFamily="-1" charset="0"/>
              </a:defRPr>
            </a:lvl2pPr>
            <a:lvl3pPr marL="1159702" indent="-347130" algn="l" rtl="0" eaLnBrk="1" fontAlgn="base" hangingPunct="1">
              <a:spcBef>
                <a:spcPts val="2672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Gill Sans" pitchFamily="-1" charset="0"/>
              <a:buChar char="•"/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 pitchFamily="-1" charset="0"/>
              </a:defRPr>
            </a:lvl3pPr>
            <a:lvl4pPr marL="1472230" indent="-347130" algn="l" rtl="0" eaLnBrk="1" fontAlgn="base" hangingPunct="1">
              <a:spcBef>
                <a:spcPts val="2672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Gill Sans" pitchFamily="-1" charset="0"/>
              <a:buChar char="•"/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 pitchFamily="-1" charset="0"/>
              </a:defRPr>
            </a:lvl4pPr>
            <a:lvl5pPr marL="1784758" indent="-347130" algn="l" rtl="0" eaLnBrk="1" fontAlgn="base" hangingPunct="1">
              <a:spcBef>
                <a:spcPts val="2672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Gill Sans" pitchFamily="-1" charset="0"/>
              <a:buChar char="•"/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 pitchFamily="-1" charset="0"/>
              </a:defRPr>
            </a:lvl5pPr>
            <a:lvl6pPr marL="2106216" indent="-347130" algn="l" rtl="0" eaLnBrk="1" fontAlgn="base" hangingPunct="1">
              <a:spcBef>
                <a:spcPts val="2672"/>
              </a:spcBef>
              <a:spcAft>
                <a:spcPct val="0"/>
              </a:spcAft>
              <a:buSzPct val="171000"/>
              <a:buFont typeface="Gill Sans" pitchFamily="-1" charset="0"/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itchFamily="-1" charset="0"/>
              </a:defRPr>
            </a:lvl6pPr>
            <a:lvl7pPr marL="2427673" indent="-347130" algn="l" rtl="0" eaLnBrk="1" fontAlgn="base" hangingPunct="1">
              <a:spcBef>
                <a:spcPts val="2672"/>
              </a:spcBef>
              <a:spcAft>
                <a:spcPct val="0"/>
              </a:spcAft>
              <a:buSzPct val="171000"/>
              <a:buFont typeface="Gill Sans" pitchFamily="-1" charset="0"/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itchFamily="-1" charset="0"/>
              </a:defRPr>
            </a:lvl7pPr>
            <a:lvl8pPr marL="2749130" indent="-347130" algn="l" rtl="0" eaLnBrk="1" fontAlgn="base" hangingPunct="1">
              <a:spcBef>
                <a:spcPts val="2672"/>
              </a:spcBef>
              <a:spcAft>
                <a:spcPct val="0"/>
              </a:spcAft>
              <a:buSzPct val="171000"/>
              <a:buFont typeface="Gill Sans" pitchFamily="-1" charset="0"/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itchFamily="-1" charset="0"/>
              </a:defRPr>
            </a:lvl8pPr>
            <a:lvl9pPr marL="3070587" indent="-347130" algn="l" rtl="0" eaLnBrk="1" fontAlgn="base" hangingPunct="1">
              <a:spcBef>
                <a:spcPts val="2672"/>
              </a:spcBef>
              <a:spcAft>
                <a:spcPct val="0"/>
              </a:spcAft>
              <a:buSzPct val="171000"/>
              <a:buFont typeface="Gill Sans" pitchFamily="-1" charset="0"/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itchFamily="-1" charset="0"/>
              </a:defRPr>
            </a:lvl9pPr>
          </a:lstStyle>
          <a:p>
            <a:pPr marL="187516" indent="0" defTabSz="914400">
              <a:buFont typeface="Gill Sans" pitchFamily="-1" charset="0"/>
              <a:buNone/>
            </a:pPr>
            <a:r>
              <a:rPr lang="en-US" sz="3200" kern="0" dirty="0"/>
              <a:t>t-SNA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F16FAA-730E-2749-871B-6000F02632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6" t="1241" r="-1" b="1"/>
          <a:stretch/>
        </p:blipFill>
        <p:spPr>
          <a:xfrm>
            <a:off x="3657599" y="955012"/>
            <a:ext cx="5311589" cy="28862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7D8958-F0A3-A04C-8988-04426448E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047" y="3885754"/>
            <a:ext cx="5392271" cy="300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28782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ph-test2">
  <a:themeElements>
    <a:clrScheme name="Custom 4">
      <a:dk1>
        <a:srgbClr val="97BE6D"/>
      </a:dk1>
      <a:lt1>
        <a:srgbClr val="FFFFFF"/>
      </a:lt1>
      <a:dk2>
        <a:srgbClr val="74556A"/>
      </a:dk2>
      <a:lt2>
        <a:srgbClr val="FFFFFF"/>
      </a:lt2>
      <a:accent1>
        <a:srgbClr val="74556A"/>
      </a:accent1>
      <a:accent2>
        <a:srgbClr val="468D97"/>
      </a:accent2>
      <a:accent3>
        <a:srgbClr val="97BE6D"/>
      </a:accent3>
      <a:accent4>
        <a:srgbClr val="70AECD"/>
      </a:accent4>
      <a:accent5>
        <a:srgbClr val="D5752B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1" charset="0"/>
            <a:ea typeface="ヒラギノ角ゴ ProN W3" pitchFamily="-1" charset="-128"/>
            <a:cs typeface="ヒラギノ角ゴ ProN W3" pitchFamily="-1" charset="-128"/>
            <a:sym typeface="Gill Sans" pitchFamily="-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1" charset="0"/>
            <a:ea typeface="ヒラギノ角ゴ ProN W3" pitchFamily="-1" charset="-128"/>
            <a:cs typeface="ヒラギノ角ゴ ProN W3" pitchFamily="-1" charset="-128"/>
            <a:sym typeface="Gill Sans" pitchFamily="-1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hsph-test2.thmx</Template>
  <TotalTime>1947</TotalTime>
  <Words>1171</Words>
  <Application>Microsoft Macintosh PowerPoint</Application>
  <PresentationFormat>On-screen Show (4:3)</PresentationFormat>
  <Paragraphs>135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Gill Sans</vt:lpstr>
      <vt:lpstr>hsph-test2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Moth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Tammy Dayton</dc:creator>
  <cp:lastModifiedBy>Moreira, Erica Ann</cp:lastModifiedBy>
  <cp:revision>186</cp:revision>
  <dcterms:created xsi:type="dcterms:W3CDTF">2015-01-14T22:04:48Z</dcterms:created>
  <dcterms:modified xsi:type="dcterms:W3CDTF">2018-12-14T22:07:05Z</dcterms:modified>
</cp:coreProperties>
</file>